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omments/comment1.xml" ContentType="application/vnd.openxmlformats-officedocument.presentationml.comments+xml"/>
  <Override PartName="/ppt/comments/comment2.xml" ContentType="application/vnd.openxmlformats-officedocument.presentationml.comments+xml"/>
  <Override PartName="/ppt/comments/comment3.xml" ContentType="application/vnd.openxmlformats-officedocument.presentationml.comments+xml"/>
  <Override PartName="/ppt/comments/comment4.xml" ContentType="application/vnd.openxmlformats-officedocument.presentationml.comments+xml"/>
  <Override PartName="/ppt/comments/comment5.xml" ContentType="application/vnd.openxmlformats-officedocument.presentationml.comments+xml"/>
  <Override PartName="/ppt/comments/comment6.xml" ContentType="application/vnd.openxmlformats-officedocument.presentationml.comments+xml"/>
  <Override PartName="/ppt/comments/comment7.xml" ContentType="application/vnd.openxmlformats-officedocument.presentationml.comments+xml"/>
  <Override PartName="/ppt/comments/comment8.xml" ContentType="application/vnd.openxmlformats-officedocument.presentationml.comments+xml"/>
  <Override PartName="/ppt/comments/comment9.xml" ContentType="application/vnd.openxmlformats-officedocument.presentationml.comments+xml"/>
  <Override PartName="/ppt/comments/comment10.xml" ContentType="application/vnd.openxmlformats-officedocument.presentationml.comments+xml"/>
  <Override PartName="/ppt/comments/comment11.xml" ContentType="application/vnd.openxmlformats-officedocument.presentationml.comments+xml"/>
  <Override PartName="/ppt/comments/comment12.xml" ContentType="application/vnd.openxmlformats-officedocument.presentationml.comments+xml"/>
  <Override PartName="/ppt/comments/comment13.xml" ContentType="application/vnd.openxmlformats-officedocument.presentationml.comments+xml"/>
  <Override PartName="/ppt/comments/comment14.xml" ContentType="application/vnd.openxmlformats-officedocument.presentationml.comments+xml"/>
  <Override PartName="/ppt/comments/comment15.xml" ContentType="application/vnd.openxmlformats-officedocument.presentationml.comments+xml"/>
  <Override PartName="/ppt/comments/comment16.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95" r:id="rId4"/>
    <p:sldId id="294" r:id="rId5"/>
    <p:sldId id="273" r:id="rId6"/>
    <p:sldId id="274" r:id="rId7"/>
    <p:sldId id="275" r:id="rId8"/>
    <p:sldId id="278" r:id="rId9"/>
    <p:sldId id="279" r:id="rId10"/>
    <p:sldId id="280" r:id="rId11"/>
    <p:sldId id="281" r:id="rId12"/>
    <p:sldId id="282" r:id="rId13"/>
    <p:sldId id="283" r:id="rId14"/>
    <p:sldId id="284" r:id="rId15"/>
    <p:sldId id="285" r:id="rId16"/>
    <p:sldId id="286" r:id="rId17"/>
    <p:sldId id="287" r:id="rId18"/>
    <p:sldId id="288" r:id="rId19"/>
    <p:sldId id="289" r:id="rId20"/>
    <p:sldId id="290" r:id="rId21"/>
    <p:sldId id="293" r:id="rId22"/>
    <p:sldId id="277" r:id="rId23"/>
    <p:sldId id="291" r:id="rId24"/>
    <p:sldId id="258" r:id="rId25"/>
    <p:sldId id="292" r:id="rId26"/>
    <p:sldId id="260" r:id="rId27"/>
    <p:sldId id="298" r:id="rId28"/>
    <p:sldId id="296" r:id="rId29"/>
    <p:sldId id="259" r:id="rId30"/>
    <p:sldId id="300" r:id="rId31"/>
    <p:sldId id="299" r:id="rId3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igrezina@gmail.com" initials="i" lastIdx="24" clrIdx="0">
    <p:extLst>
      <p:ext uri="{19B8F6BF-5375-455C-9EA6-DF929625EA0E}">
        <p15:presenceInfo xmlns:p15="http://schemas.microsoft.com/office/powerpoint/2012/main" userId="3355923c98ca9f8b"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756"/>
    <p:restoredTop sz="94665"/>
  </p:normalViewPr>
  <p:slideViewPr>
    <p:cSldViewPr snapToGrid="0" snapToObjects="1">
      <p:cViewPr varScale="1">
        <p:scale>
          <a:sx n="112" d="100"/>
          <a:sy n="112" d="100"/>
        </p:scale>
        <p:origin x="336" y="1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0-02-21T10:03:51.915" idx="6">
    <p:pos x="1161" y="2214"/>
    <p:text>В сфере здравоохранения в Индии действует универсальная система здравоохранения, управляемая штатами и территориями. Закон является обязательством со стороны общества, налагаемым компетентным органом, и несоблюдение может привести к наказанию в виде денежного штрафа или тюремного заключения или того и другого.</p:text>
    <p:extLst>
      <p:ext uri="{C676402C-5697-4E1C-873F-D02D1690AC5C}">
        <p15:threadingInfo xmlns:p15="http://schemas.microsoft.com/office/powerpoint/2012/main" timeZoneBias="-300"/>
      </p:ext>
    </p:extLst>
  </p:cm>
</p:cmLst>
</file>

<file path=ppt/comments/comment10.xml><?xml version="1.0" encoding="utf-8"?>
<p:cmLst xmlns:a="http://schemas.openxmlformats.org/drawingml/2006/main" xmlns:r="http://schemas.openxmlformats.org/officeDocument/2006/relationships" xmlns:p="http://schemas.openxmlformats.org/presentationml/2006/main">
  <p:cm authorId="1" dt="2020-02-21T13:13:45.459" idx="17">
    <p:pos x="10" y="10"/>
    <p:text>Laws Governing the Safety of Patients, Public and Staff within the Hospital Premises
These laws deal with safety of facilities and services against any accidental hazards that may endanger the lives and the liability of management for any violation. These laws are listed in Table 8.</p:text>
    <p:extLst>
      <p:ext uri="{C676402C-5697-4E1C-873F-D02D1690AC5C}">
        <p15:threadingInfo xmlns:p15="http://schemas.microsoft.com/office/powerpoint/2012/main" timeZoneBias="-300"/>
      </p:ext>
    </p:extLst>
  </p:cm>
</p:cmLst>
</file>

<file path=ppt/comments/comment11.xml><?xml version="1.0" encoding="utf-8"?>
<p:cmLst xmlns:a="http://schemas.openxmlformats.org/drawingml/2006/main" xmlns:r="http://schemas.openxmlformats.org/officeDocument/2006/relationships" xmlns:p="http://schemas.openxmlformats.org/presentationml/2006/main">
  <p:cm authorId="1" dt="2020-02-21T13:15:51.964" idx="18">
    <p:pos x="10" y="10"/>
    <p:text>Laws Governing Professional Training and Research
There are the laws meant to regulate the standards of professional education and training of doctors, nurses, technician and controlling research activities. These laws are listed in Table 9.</p:text>
    <p:extLst>
      <p:ext uri="{C676402C-5697-4E1C-873F-D02D1690AC5C}">
        <p15:threadingInfo xmlns:p15="http://schemas.microsoft.com/office/powerpoint/2012/main" timeZoneBias="-300"/>
      </p:ext>
    </p:extLst>
  </p:cm>
</p:cmLst>
</file>

<file path=ppt/comments/comment12.xml><?xml version="1.0" encoding="utf-8"?>
<p:cmLst xmlns:a="http://schemas.openxmlformats.org/drawingml/2006/main" xmlns:r="http://schemas.openxmlformats.org/officeDocument/2006/relationships" xmlns:p="http://schemas.openxmlformats.org/presentationml/2006/main">
  <p:cm authorId="1" dt="2020-02-21T13:16:56.326" idx="19">
    <p:pos x="10" y="10"/>
    <p:text>Laws Governing the Business Aspects
Some rules are applicable to hospital in relation to its business aspects. These are listed in Table 10.</p:text>
    <p:extLst>
      <p:ext uri="{C676402C-5697-4E1C-873F-D02D1690AC5C}">
        <p15:threadingInfo xmlns:p15="http://schemas.microsoft.com/office/powerpoint/2012/main" timeZoneBias="-300"/>
      </p:ext>
    </p:extLst>
  </p:cm>
</p:cmLst>
</file>

<file path=ppt/comments/comment13.xml><?xml version="1.0" encoding="utf-8"?>
<p:cmLst xmlns:a="http://schemas.openxmlformats.org/drawingml/2006/main" xmlns:r="http://schemas.openxmlformats.org/officeDocument/2006/relationships" xmlns:p="http://schemas.openxmlformats.org/presentationml/2006/main">
  <p:cm authorId="1" dt="2020-02-21T13:18:40.461" idx="20">
    <p:pos x="10" y="10"/>
    <p:text>Licences/Certifications Required for Hospitals
A hospital administrator should be aware about the licences that are essentially required and to renew them as and when required. These are as listed in Table 11.</p:text>
    <p:extLst>
      <p:ext uri="{C676402C-5697-4E1C-873F-D02D1690AC5C}">
        <p15:threadingInfo xmlns:p15="http://schemas.microsoft.com/office/powerpoint/2012/main" timeZoneBias="-300"/>
      </p:ext>
    </p:extLst>
  </p:cm>
</p:cmLst>
</file>

<file path=ppt/comments/comment14.xml><?xml version="1.0" encoding="utf-8"?>
<p:cmLst xmlns:a="http://schemas.openxmlformats.org/drawingml/2006/main" xmlns:r="http://schemas.openxmlformats.org/officeDocument/2006/relationships" xmlns:p="http://schemas.openxmlformats.org/presentationml/2006/main">
  <p:cm authorId="1" dt="2020-02-21T15:34:58.301" idx="24">
    <p:pos x="7200" y="288"/>
    <p:text> Medical profession is the noblest profession . In recent era, there has been an increase in the medico legal cases and hence it is important for doctors to have a clear idea of different medico legal terms and legal aspects of practice of medicine. Knowledge of forensic medicine is important when the doctor has to give evidence in a court of law. Every doctor is required to have a basic knowledge about medico legal cases and legal provisions. In India, many a times, autopsies are conducted by medical officer in government service without forensic specialization. No matter what is the level of specialization, knowledge of basic forensic working terminology broadens perspectives in practice. 
</p:text>
    <p:extLst>
      <p:ext uri="{C676402C-5697-4E1C-873F-D02D1690AC5C}">
        <p15:threadingInfo xmlns:p15="http://schemas.microsoft.com/office/powerpoint/2012/main" timeZoneBias="-300"/>
      </p:ext>
    </p:extLst>
  </p:cm>
</p:cmLst>
</file>

<file path=ppt/comments/comment15.xml><?xml version="1.0" encoding="utf-8"?>
<p:cmLst xmlns:a="http://schemas.openxmlformats.org/drawingml/2006/main" xmlns:r="http://schemas.openxmlformats.org/officeDocument/2006/relationships" xmlns:p="http://schemas.openxmlformats.org/presentationml/2006/main">
  <p:cm authorId="1" dt="2020-02-21T14:47:55.191" idx="21">
    <p:pos x="10" y="10"/>
    <p:text/>
    <p:extLst>
      <p:ext uri="{C676402C-5697-4E1C-873F-D02D1690AC5C}">
        <p15:threadingInfo xmlns:p15="http://schemas.microsoft.com/office/powerpoint/2012/main" timeZoneBias="-300"/>
      </p:ext>
    </p:extLst>
  </p:cm>
  <p:cm authorId="1" dt="2020-02-21T14:48:16.622" idx="22">
    <p:pos x="146" y="146"/>
    <p:text>
Medical negligence is not very uncommon. Patients may suffer due to a negligent act of either the treating doctor alone or due to the careless act of his supporting staff. Summation of these two acts usually creates a greater problem. However, error or carelessness on the part of the doctor or supporting staff leading to the death of a patient cannot be simply excused as human error. Every country has their own laws to restrain the negligent acts of doctors, and our country India is no exception. In India, medical negligence is chiefly classified as civil and criminal negligence.
Civil negligence is a form of negligence in which a patient brings an action for damages in a civil court against his medical attendant, who owned him a duty in tort of care if he had suffered an injury in consequence of negligence or unskilled treatment. [3]
The question of criminal negligence may arise - when a doctor shows gross absence of skill or care during treatment, resulting in serious injury or death of the patient, by the acts of omission or commission.
</p:text>
    <p:extLst>
      <p:ext uri="{C676402C-5697-4E1C-873F-D02D1690AC5C}">
        <p15:threadingInfo xmlns:p15="http://schemas.microsoft.com/office/powerpoint/2012/main" timeZoneBias="-300"/>
      </p:ext>
    </p:extLst>
  </p:cm>
</p:cmLst>
</file>

<file path=ppt/comments/comment16.xml><?xml version="1.0" encoding="utf-8"?>
<p:cmLst xmlns:a="http://schemas.openxmlformats.org/drawingml/2006/main" xmlns:r="http://schemas.openxmlformats.org/officeDocument/2006/relationships" xmlns:p="http://schemas.openxmlformats.org/presentationml/2006/main">
  <p:cm authorId="1" dt="2020-02-21T14:49:12.437" idx="23">
    <p:pos x="10" y="10"/>
    <p:text>Negligence arises if the following things are satisfied:
Duty - Existence of a duty of care by the doctor
Dereliction - The physician must conform to the standard of a "prudent physician" under similar circumstances
Direct causation - Failure to exercise a duty of care must lead to damage
Damage - The damage should be of a type that would have been foreseen by a reasonable physician. 
Professional negligence of doctors leading to the death of a patient is punishable in India under Section 304-A of the Indian Penal Code. According to this section, "Whoever causes the death of any person by doing any rash or negligent act not amounting to culpable homicide, shall be punished with imprisonment of either description for a term which may extend to 2 years, or with fine, or with both." 
The earliest reported case of medical malpractice was Stratton v. Swanlond, decided in 1374; and since then various doctors are being sued for their negligent acts.</p:text>
    <p:extLst>
      <p:ext uri="{C676402C-5697-4E1C-873F-D02D1690AC5C}">
        <p15:threadingInfo xmlns:p15="http://schemas.microsoft.com/office/powerpoint/2012/main" timeZoneBias="-300"/>
      </p:ext>
    </p:extLst>
  </p:cm>
</p:cmLst>
</file>

<file path=ppt/comments/comment2.xml><?xml version="1.0" encoding="utf-8"?>
<p:cmLst xmlns:a="http://schemas.openxmlformats.org/drawingml/2006/main" xmlns:r="http://schemas.openxmlformats.org/officeDocument/2006/relationships" xmlns:p="http://schemas.openxmlformats.org/presentationml/2006/main">
  <p:cm authorId="1" dt="2020-02-21T10:20:01.162" idx="7">
    <p:pos x="10" y="10"/>
    <p:text>Законы, регулирующие ввод больниц в эксплуатацию, - это законы, гарантирующие, что больничные учреждения создаются после надлежащей процедуры регистрации, создаваемые учреждения безопасны для общественного пользования, имеют по крайней мере минимальную необходимую инфраструктуру для предполагаемого типа и объема рабочей нагрузки и подлежат периодическим проверкам для обеспечения соответствия. Существуют и другие законы, регулирующие квалификацию / практику и поведение профессионалов, продажу, хранение лекарств и безопасных лекарств, управление пациентами, экологическую безопасность, занятость и управление рабочей силой, судебно-медицинские аспекты и законы, касающиеся безопасности пациентов, общественности. и персонал на территории больницы. Существуют законы, регулирующие профессиональную подготовку и исследования, деловые аспекты, лицензии / сертификаты, необходимые для больниц, и т. Д. Администратор больницы должен знать обо всех этих законах, правилах, политиках, процедурах, отчетах и ​​возвратах и ​​быть в курсе последних изменений, которые должны быть внесены. на безопасной стороне закона и предоставлять качественную помощь пациентам.</p:text>
    <p:extLst>
      <p:ext uri="{C676402C-5697-4E1C-873F-D02D1690AC5C}">
        <p15:threadingInfo xmlns:p15="http://schemas.microsoft.com/office/powerpoint/2012/main" timeZoneBias="-300"/>
      </p:ext>
    </p:extLst>
  </p:cm>
</p:cmLst>
</file>

<file path=ppt/comments/comment3.xml><?xml version="1.0" encoding="utf-8"?>
<p:cmLst xmlns:a="http://schemas.openxmlformats.org/drawingml/2006/main" xmlns:r="http://schemas.openxmlformats.org/officeDocument/2006/relationships" xmlns:p="http://schemas.openxmlformats.org/presentationml/2006/main">
  <p:cm authorId="1" dt="2020-02-21T12:53:51.367" idx="10">
    <p:pos x="4221" y="1674"/>
    <p:text>These are the laws to ensure that the hospital facilities are created after due process of registration, the facilities created are safe for the public using them, have at least the minimum essential infrastructure for the type and volume of workload anticipated, and are subject to periodic inspections to ensure compliance. These are listed in Table 1 below:</p:text>
    <p:extLst>
      <p:ext uri="{C676402C-5697-4E1C-873F-D02D1690AC5C}">
        <p15:threadingInfo xmlns:p15="http://schemas.microsoft.com/office/powerpoint/2012/main" timeZoneBias="-300"/>
      </p:ext>
    </p:extLst>
  </p:cm>
</p:cmLst>
</file>

<file path=ppt/comments/comment4.xml><?xml version="1.0" encoding="utf-8"?>
<p:cmLst xmlns:a="http://schemas.openxmlformats.org/drawingml/2006/main" xmlns:r="http://schemas.openxmlformats.org/officeDocument/2006/relationships" xmlns:p="http://schemas.openxmlformats.org/presentationml/2006/main">
  <p:cm authorId="1" dt="2020-02-21T12:55:35.516" idx="11">
    <p:pos x="1773" y="2556"/>
    <p:text>Laws Governing to the Qualification/Practice and Conduct of Professionals
These are the regulations to ensure that staff employed in the hospital for delivery of healthcare are qualified and authorised to perform certain specified technical jobs within specified limits of competence and in accordance with standard codes of conduct and ethics, their credential are verifiable from the registering councils and in case of any professional misconduct the councils can take appropriate action against them. These laws are listed in Table 2.</p:text>
    <p:extLst>
      <p:ext uri="{C676402C-5697-4E1C-873F-D02D1690AC5C}">
        <p15:threadingInfo xmlns:p15="http://schemas.microsoft.com/office/powerpoint/2012/main" timeZoneBias="-300"/>
      </p:ext>
    </p:extLst>
  </p:cm>
</p:cmLst>
</file>

<file path=ppt/comments/comment5.xml><?xml version="1.0" encoding="utf-8"?>
<p:cmLst xmlns:a="http://schemas.openxmlformats.org/drawingml/2006/main" xmlns:r="http://schemas.openxmlformats.org/officeDocument/2006/relationships" xmlns:p="http://schemas.openxmlformats.org/presentationml/2006/main">
  <p:cm authorId="1" dt="2020-02-21T12:56:37.112" idx="12">
    <p:pos x="10" y="10"/>
    <p:text>Laws Governing to Sale, Storage of Drugs and Safe Medication
These are laws to control the usage of drugs, chemicals, blood, blood products, prevent misuse of dangerous drugs, regulate the sale of drugs through licences, prevent adulteration of drugs and provide for punitive action against the offenders. These are listed in Table 3.</p:text>
    <p:extLst>
      <p:ext uri="{C676402C-5697-4E1C-873F-D02D1690AC5C}">
        <p15:threadingInfo xmlns:p15="http://schemas.microsoft.com/office/powerpoint/2012/main" timeZoneBias="-300"/>
      </p:ext>
    </p:extLst>
  </p:cm>
</p:cmLst>
</file>

<file path=ppt/comments/comment6.xml><?xml version="1.0" encoding="utf-8"?>
<p:cmLst xmlns:a="http://schemas.openxmlformats.org/drawingml/2006/main" xmlns:r="http://schemas.openxmlformats.org/officeDocument/2006/relationships" xmlns:p="http://schemas.openxmlformats.org/presentationml/2006/main">
  <p:cm authorId="1" dt="2020-02-21T12:58:12.474" idx="13">
    <p:pos x="1143" y="1296"/>
    <p:text>These are the laws for setting standards and norms for conduct of medical professional practice, regulating/ prohibiting performance of certain procedure, prevention 
of unfair practices and control of public health problems/ epidemic disease. They deals with the management of emergencies, medicolegal cases and all aspects related there to including dying declaration, and conduct of autopsy and the types of professional negligence. These laws are listed in Table 4. 
Table 4: Laws governing management of patients</p:text>
    <p:extLst>
      <p:ext uri="{C676402C-5697-4E1C-873F-D02D1690AC5C}">
        <p15:threadingInfo xmlns:p15="http://schemas.microsoft.com/office/powerpoint/2012/main" timeZoneBias="-300"/>
      </p:ext>
    </p:extLst>
  </p:cm>
</p:cmLst>
</file>

<file path=ppt/comments/comment7.xml><?xml version="1.0" encoding="utf-8"?>
<p:cmLst xmlns:a="http://schemas.openxmlformats.org/drawingml/2006/main" xmlns:r="http://schemas.openxmlformats.org/officeDocument/2006/relationships" xmlns:p="http://schemas.openxmlformats.org/presentationml/2006/main">
  <p:cm authorId="1" dt="2020-02-21T13:00:15.504" idx="14">
    <p:pos x="1035" y="1782"/>
    <p:text>Laws Governing Environmental Safety 
These are the laws aimed at protection of environment through prevention of air, water, surface, noise pollution and punishment of offenders. These laws are listed in Table 5. 
</p:text>
    <p:extLst>
      <p:ext uri="{C676402C-5697-4E1C-873F-D02D1690AC5C}">
        <p15:threadingInfo xmlns:p15="http://schemas.microsoft.com/office/powerpoint/2012/main" timeZoneBias="-300"/>
      </p:ext>
    </p:extLst>
  </p:cm>
</p:cmLst>
</file>

<file path=ppt/comments/comment8.xml><?xml version="1.0" encoding="utf-8"?>
<p:cmLst xmlns:a="http://schemas.openxmlformats.org/drawingml/2006/main" xmlns:r="http://schemas.openxmlformats.org/officeDocument/2006/relationships" xmlns:p="http://schemas.openxmlformats.org/presentationml/2006/main">
  <p:cm authorId="1" dt="2020-02-21T13:05:58.905" idx="15">
    <p:pos x="1044" y="531"/>
    <p:text>Laws Governing Employment and Management of Manpower
This group deals with the laws regulating the employment of manpower , their salaries and benefits, service rules and system of redressal of grievances and disputes. These laws are listed in Table 6.</p:text>
    <p:extLst>
      <p:ext uri="{C676402C-5697-4E1C-873F-D02D1690AC5C}">
        <p15:threadingInfo xmlns:p15="http://schemas.microsoft.com/office/powerpoint/2012/main" timeZoneBias="-300"/>
      </p:ext>
    </p:extLst>
  </p:cm>
</p:cmLst>
</file>

<file path=ppt/comments/comment9.xml><?xml version="1.0" encoding="utf-8"?>
<p:cmLst xmlns:a="http://schemas.openxmlformats.org/drawingml/2006/main" xmlns:r="http://schemas.openxmlformats.org/officeDocument/2006/relationships" xmlns:p="http://schemas.openxmlformats.org/presentationml/2006/main">
  <p:cm authorId="1" dt="2020-02-21T13:11:07.994" idx="16">
    <p:pos x="10" y="10"/>
    <p:text>Laws Governing to Medicolegal Aspects
These are the laws governing the doctor-patient relationship, legal consequences of breach of contract and medicolegal aspects of negligence of duty. These laws are listed in Table 7.</p:text>
    <p:extLst>
      <p:ext uri="{C676402C-5697-4E1C-873F-D02D1690AC5C}">
        <p15:threadingInfo xmlns:p15="http://schemas.microsoft.com/office/powerpoint/2012/main" timeZoneBias="-300"/>
      </p:ext>
    </p:extLst>
  </p:cm>
</p:cmLst>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ru-RU"/>
              <a:t>Образец заголовка</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3/17/20</a:t>
            </a:fld>
            <a:endParaRPr lang="en-US" dirty="0"/>
          </a:p>
        </p:txBody>
      </p:sp>
      <p:sp>
        <p:nvSpPr>
          <p:cNvPr id="5" name="Footer Placeholder 4"/>
          <p:cNvSpPr>
            <a:spLocks noGrp="1"/>
          </p:cNvSpPr>
          <p:nvPr>
            <p:ph type="ftr" sz="quarter" idx="11"/>
          </p:nvPr>
        </p:nvSpPr>
        <p:spPr>
          <a:xfrm>
            <a:off x="2416500" y="329307"/>
            <a:ext cx="4973915"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dirty="0"/>
              <a:t>‹#›</a:t>
            </a:fld>
            <a:endParaRPr lang="en-US" dirty="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3/17/20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ru-RU"/>
              <a:t>Образец заголовка</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3/17/20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idx="1"/>
          </p:nvPr>
        </p:nvSpPr>
        <p:spPr/>
        <p:txBody>
          <a:bodyPr ancho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3/17/20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ru-RU"/>
              <a:t>Образец заголовка</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48A87A34-81AB-432B-8DAE-1953F412C126}" type="datetimeFigureOut">
              <a:rPr lang="en-US" dirty="0"/>
              <a:t>3/17/20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ru-RU"/>
              <a:t>Образец заголовка</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3/17/20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ru-RU"/>
              <a:t>Образец заголовка</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1447191" y="2824269"/>
            <a:ext cx="4645152" cy="2644457"/>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6412362" y="2821491"/>
            <a:ext cx="4645152" cy="2637371"/>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3/17/20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3/17/20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3/17/20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ru-RU"/>
              <a:t>Образец заголовка</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48A87A34-81AB-432B-8DAE-1953F412C126}" type="datetimeFigureOut">
              <a:rPr lang="en-US" dirty="0"/>
              <a:t>3/17/20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ru-RU"/>
              <a:t>Образец заголовка</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48A87A34-81AB-432B-8DAE-1953F412C126}" type="datetimeFigureOut">
              <a:rPr lang="en-US" dirty="0"/>
              <a:pPr/>
              <a:t>3/17/20</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ru-RU"/>
              <a:t>Образец заголовка</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pPr/>
              <a:t>3/17/20</a:t>
            </a:fld>
            <a:endParaRPr lang="en-US"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a:t>
            </a:fld>
            <a:endParaRPr lang="en-US"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omments" Target="../comments/comment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comments" Target="../comments/comment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comments" Target="../comments/comment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comments" Target="../comments/comment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2" Type="http://schemas.openxmlformats.org/officeDocument/2006/relationships/comments" Target="../comments/comment9.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comments" Target="../comments/comment10.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comments" Target="../comments/comment1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comments" Target="../comments/comment1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comments" Target="../comments/comment13.xml"/><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comments" Target="../comments/comment14.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comments" Target="../comments/comment15.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comments" Target="../comments/comment16.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3" Type="http://schemas.openxmlformats.org/officeDocument/2006/relationships/hyperlink" Target="https://www.oshmanlaw.com/legal-glossary/" TargetMode="External"/><Relationship Id="rId2" Type="http://schemas.openxmlformats.org/officeDocument/2006/relationships/hyperlink" Target="https://www.researchgate.net/?enrichId=rgreq-36e7f69e877c91746c17484a13079e61-XXX&amp;enrichSource=Y292ZXJQYWdlOzI2OTY2MjExODtBUzo1NzYxODE2ODcwMTMzNzZAMTUxNDM4MzgyNzg4Ng%3D%3D&amp;el=1_x_1&amp;_esc=publicationCoverPdf" TargetMode="External"/><Relationship Id="rId1" Type="http://schemas.openxmlformats.org/officeDocument/2006/relationships/slideLayout" Target="../slideLayouts/slideLayout2.xml"/><Relationship Id="rId4" Type="http://schemas.openxmlformats.org/officeDocument/2006/relationships/hyperlink" Target="http://www.jfsmonline.com/text.asp?2016/2/3/167/191471" TargetMode="External"/></Relationships>
</file>

<file path=ppt/slides/_rels/slide3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g"/><Relationship Id="rId1" Type="http://schemas.openxmlformats.org/officeDocument/2006/relationships/slideLayout" Target="../slideLayouts/slideLayout2.xml"/><Relationship Id="rId4" Type="http://schemas.openxmlformats.org/officeDocument/2006/relationships/image" Target="../media/image4.sv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omments" Target="../comments/comment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omments" Target="../comments/comment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comments" Target="../comments/comment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50FD0717-BEEE-48D4-8750-E44E166E97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E4CBA4EB-F997-4F56-9436-88F607540D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dirty="0"/>
          </a:p>
        </p:txBody>
      </p:sp>
      <p:sp>
        <p:nvSpPr>
          <p:cNvPr id="3" name="Подзаголовок 2">
            <a:extLst>
              <a:ext uri="{FF2B5EF4-FFF2-40B4-BE49-F238E27FC236}">
                <a16:creationId xmlns:a16="http://schemas.microsoft.com/office/drawing/2014/main" id="{DF266076-6541-3A4E-BE83-F46C31330E95}"/>
              </a:ext>
            </a:extLst>
          </p:cNvPr>
          <p:cNvSpPr>
            <a:spLocks noGrp="1"/>
          </p:cNvSpPr>
          <p:nvPr>
            <p:ph type="subTitle" idx="1"/>
          </p:nvPr>
        </p:nvSpPr>
        <p:spPr>
          <a:xfrm>
            <a:off x="7829855" y="729586"/>
            <a:ext cx="4362145" cy="5395831"/>
          </a:xfrm>
        </p:spPr>
        <p:txBody>
          <a:bodyPr anchor="ctr">
            <a:normAutofit/>
          </a:bodyPr>
          <a:lstStyle/>
          <a:p>
            <a:r>
              <a:rPr lang="en-GB" sz="2800" b="1" dirty="0"/>
              <a:t>Liability in medical practice</a:t>
            </a:r>
            <a:endParaRPr lang="ru-RU" sz="2800" b="1" dirty="0"/>
          </a:p>
          <a:p>
            <a:endParaRPr lang="en-GB" sz="1600" b="1" dirty="0"/>
          </a:p>
          <a:p>
            <a:endParaRPr lang="en-GB" sz="1600" b="1" dirty="0"/>
          </a:p>
          <a:p>
            <a:endParaRPr lang="en-GB" sz="1600" b="1" dirty="0"/>
          </a:p>
          <a:p>
            <a:endParaRPr lang="en-GB" sz="1600" b="1" dirty="0"/>
          </a:p>
          <a:p>
            <a:r>
              <a:rPr lang="en-GB" sz="1200" b="1" dirty="0"/>
              <a:t>Associated professor</a:t>
            </a:r>
            <a:endParaRPr lang="ru-RU" sz="1200" b="1" dirty="0"/>
          </a:p>
          <a:p>
            <a:r>
              <a:rPr lang="en-GB" sz="1200" b="1" dirty="0"/>
              <a:t> department of forensic medicine and law </a:t>
            </a:r>
            <a:r>
              <a:rPr lang="en-GB" sz="1200" b="1" dirty="0" err="1"/>
              <a:t>OrGmu</a:t>
            </a:r>
            <a:endParaRPr lang="en-GB" sz="1200" b="1" dirty="0"/>
          </a:p>
          <a:p>
            <a:r>
              <a:rPr lang="en-GB" sz="1200" b="1" dirty="0"/>
              <a:t>Inna </a:t>
            </a:r>
            <a:r>
              <a:rPr lang="en-GB" sz="1200" b="1" dirty="0" err="1"/>
              <a:t>Luzanova</a:t>
            </a:r>
            <a:endParaRPr lang="en-GB" sz="1200" b="1" dirty="0"/>
          </a:p>
        </p:txBody>
      </p:sp>
      <p:grpSp>
        <p:nvGrpSpPr>
          <p:cNvPr id="12" name="Group 11">
            <a:extLst>
              <a:ext uri="{FF2B5EF4-FFF2-40B4-BE49-F238E27FC236}">
                <a16:creationId xmlns:a16="http://schemas.microsoft.com/office/drawing/2014/main" id="{C2DA450E-1EDD-4D4A-8257-4808EB93716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49392" y="938882"/>
            <a:ext cx="6562082" cy="4236223"/>
            <a:chOff x="7807230" y="2012810"/>
            <a:chExt cx="3251252" cy="3459865"/>
          </a:xfrm>
        </p:grpSpPr>
        <p:sp>
          <p:nvSpPr>
            <p:cNvPr id="13" name="Rectangle 12">
              <a:extLst>
                <a:ext uri="{FF2B5EF4-FFF2-40B4-BE49-F238E27FC236}">
                  <a16:creationId xmlns:a16="http://schemas.microsoft.com/office/drawing/2014/main" id="{228FBF78-9E7E-46C0-950D-FC7AEE43922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807230" y="2012810"/>
              <a:ext cx="3251252" cy="3459865"/>
            </a:xfrm>
            <a:prstGeom prst="rect">
              <a:avLst/>
            </a:prstGeom>
            <a:gradFill>
              <a:gsLst>
                <a:gs pos="0">
                  <a:srgbClr val="000001"/>
                </a:gs>
                <a:gs pos="100000">
                  <a:srgbClr val="191919"/>
                </a:gs>
              </a:gsLst>
            </a:gradFill>
            <a:ln w="76200" cmpd="sng">
              <a:noFill/>
              <a:miter lim="800000"/>
            </a:ln>
            <a:effectLst>
              <a:outerShdw blurRad="127000" dist="1905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2116C23-5ED0-4F29-84D0-584CD0150FC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807231" y="2026142"/>
              <a:ext cx="3251250" cy="3440203"/>
            </a:xfrm>
            <a:prstGeom prst="rect">
              <a:avLst/>
            </a:prstGeom>
            <a:gradFill>
              <a:gsLst>
                <a:gs pos="0">
                  <a:srgbClr val="DADADA"/>
                </a:gs>
                <a:gs pos="100000">
                  <a:srgbClr val="FFFFFE"/>
                </a:gs>
              </a:gsLst>
              <a:lin ang="16200000" scaled="0"/>
            </a:gradFill>
            <a:ln w="762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w="38100" h="38100" prst="relaxedInset"/>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16" name="Rectangle 15">
            <a:extLst>
              <a:ext uri="{FF2B5EF4-FFF2-40B4-BE49-F238E27FC236}">
                <a16:creationId xmlns:a16="http://schemas.microsoft.com/office/drawing/2014/main" id="{37EE4B41-0C22-468A-BCFF-66786B9C898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67777" y="1269341"/>
            <a:ext cx="5925312" cy="3575304"/>
          </a:xfrm>
          <a:prstGeom prst="rect">
            <a:avLst/>
          </a:prstGeom>
          <a:solidFill>
            <a:schemeClr val="accent1"/>
          </a:solidFill>
          <a:ln w="635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Заголовок 1">
            <a:extLst>
              <a:ext uri="{FF2B5EF4-FFF2-40B4-BE49-F238E27FC236}">
                <a16:creationId xmlns:a16="http://schemas.microsoft.com/office/drawing/2014/main" id="{1D7679EB-0006-3747-BCA7-D80BDDCEF7A2}"/>
              </a:ext>
            </a:extLst>
          </p:cNvPr>
          <p:cNvSpPr>
            <a:spLocks noGrp="1"/>
          </p:cNvSpPr>
          <p:nvPr>
            <p:ph type="ctrTitle"/>
          </p:nvPr>
        </p:nvSpPr>
        <p:spPr>
          <a:xfrm>
            <a:off x="1446756" y="1463015"/>
            <a:ext cx="5492683" cy="3196668"/>
          </a:xfrm>
        </p:spPr>
        <p:txBody>
          <a:bodyPr anchor="ctr">
            <a:normAutofit/>
          </a:bodyPr>
          <a:lstStyle/>
          <a:p>
            <a:pPr algn="ctr"/>
            <a:r>
              <a:rPr lang="en-GB" sz="4000" dirty="0">
                <a:solidFill>
                  <a:srgbClr val="FFFFFF"/>
                </a:solidFill>
              </a:rPr>
              <a:t>Some questions about </a:t>
            </a:r>
            <a:r>
              <a:rPr lang="en-US" sz="4000" b="1" dirty="0">
                <a:solidFill>
                  <a:srgbClr val="FFFFFF"/>
                </a:solidFill>
              </a:rPr>
              <a:t>forensic medicine and medical jurisprudence</a:t>
            </a:r>
            <a:endParaRPr lang="ru-RU" sz="4000" dirty="0">
              <a:solidFill>
                <a:srgbClr val="FFFFFF"/>
              </a:solidFill>
            </a:endParaRPr>
          </a:p>
        </p:txBody>
      </p:sp>
      <p:pic>
        <p:nvPicPr>
          <p:cNvPr id="18" name="Picture 17">
            <a:extLst>
              <a:ext uri="{FF2B5EF4-FFF2-40B4-BE49-F238E27FC236}">
                <a16:creationId xmlns:a16="http://schemas.microsoft.com/office/drawing/2014/main" id="{8B060F31-12EA-4404-8435-DA25F36C896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cxnSp>
        <p:nvCxnSpPr>
          <p:cNvPr id="20" name="Straight Connector 19">
            <a:extLst>
              <a:ext uri="{FF2B5EF4-FFF2-40B4-BE49-F238E27FC236}">
                <a16:creationId xmlns:a16="http://schemas.microsoft.com/office/drawing/2014/main" id="{E4F1CB68-9DEB-4A71-8E7C-DE9278F0359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2630651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DE96C3D-EDA2-424D-A857-689EA546F4C7}"/>
              </a:ext>
            </a:extLst>
          </p:cNvPr>
          <p:cNvSpPr>
            <a:spLocks noGrp="1"/>
          </p:cNvSpPr>
          <p:nvPr>
            <p:ph type="title"/>
          </p:nvPr>
        </p:nvSpPr>
        <p:spPr>
          <a:xfrm>
            <a:off x="1171575" y="1"/>
            <a:ext cx="9883279" cy="1014412"/>
          </a:xfrm>
        </p:spPr>
        <p:txBody>
          <a:bodyPr>
            <a:normAutofit fontScale="90000"/>
          </a:bodyPr>
          <a:lstStyle/>
          <a:p>
            <a:pPr algn="ctr"/>
            <a:r>
              <a:rPr lang="en-GB" b="1" dirty="0"/>
              <a:t>Laws Governing to Sale, Storage of Drugs and Safe Medication </a:t>
            </a:r>
            <a:br>
              <a:rPr lang="en-GB" dirty="0"/>
            </a:br>
            <a:endParaRPr lang="ru-RU" dirty="0"/>
          </a:p>
        </p:txBody>
      </p:sp>
      <p:sp>
        <p:nvSpPr>
          <p:cNvPr id="3" name="Объект 2">
            <a:extLst>
              <a:ext uri="{FF2B5EF4-FFF2-40B4-BE49-F238E27FC236}">
                <a16:creationId xmlns:a16="http://schemas.microsoft.com/office/drawing/2014/main" id="{154E70F0-0CAE-B34F-9060-6B2FC7848CEF}"/>
              </a:ext>
            </a:extLst>
          </p:cNvPr>
          <p:cNvSpPr>
            <a:spLocks noGrp="1"/>
          </p:cNvSpPr>
          <p:nvPr>
            <p:ph idx="1"/>
          </p:nvPr>
        </p:nvSpPr>
        <p:spPr>
          <a:xfrm>
            <a:off x="1" y="914400"/>
            <a:ext cx="12044362" cy="5943599"/>
          </a:xfrm>
        </p:spPr>
        <p:txBody>
          <a:bodyPr>
            <a:normAutofit fontScale="92500" lnSpcReduction="20000"/>
          </a:bodyPr>
          <a:lstStyle/>
          <a:p>
            <a:r>
              <a:rPr lang="en-GB" b="1" dirty="0"/>
              <a:t>Table 3: </a:t>
            </a:r>
            <a:r>
              <a:rPr lang="en-GB" dirty="0"/>
              <a:t>Laws governing to sale, storage of drugs and safe medication </a:t>
            </a:r>
          </a:p>
          <a:p>
            <a:r>
              <a:rPr lang="en-GB" dirty="0"/>
              <a:t>Blood Bank Regulation Under Drugs and Cosmetics </a:t>
            </a:r>
          </a:p>
          <a:p>
            <a:r>
              <a:rPr lang="en-GB" dirty="0"/>
              <a:t>(2nd Amendment) Rules 1999 </a:t>
            </a:r>
          </a:p>
          <a:p>
            <a:r>
              <a:rPr lang="en-GB" dirty="0"/>
              <a:t>Drugs and Cosmetics Act 1940 and Amendment Act 1982 </a:t>
            </a:r>
          </a:p>
          <a:p>
            <a:r>
              <a:rPr lang="en-GB" dirty="0"/>
              <a:t>Excise permit to store the spirit, Central Excise Act 1944 </a:t>
            </a:r>
          </a:p>
          <a:p>
            <a:r>
              <a:rPr lang="en-GB" dirty="0"/>
              <a:t>IPC Section 274 (Adulteration of drugs), Sec 275 (Sale of </a:t>
            </a:r>
          </a:p>
          <a:p>
            <a:r>
              <a:rPr lang="en-GB" dirty="0"/>
              <a:t>Adulterated drug), Sec 276 (Sale of drug as different drug or preparation), Sec 284 (negligent conduct with regard to poisonous substances) </a:t>
            </a:r>
          </a:p>
          <a:p>
            <a:r>
              <a:rPr lang="en-GB" dirty="0"/>
              <a:t>Narcotics and Psychotropic Substances Act </a:t>
            </a:r>
          </a:p>
          <a:p>
            <a:r>
              <a:rPr lang="en-GB" dirty="0"/>
              <a:t>Pharmacy Act 1948 </a:t>
            </a:r>
          </a:p>
          <a:p>
            <a:r>
              <a:rPr lang="en-GB" dirty="0"/>
              <a:t>Sales of Good Act 1930 </a:t>
            </a:r>
          </a:p>
          <a:p>
            <a:r>
              <a:rPr lang="en-GB" dirty="0"/>
              <a:t>The Drug and Cosmetics Rule 1945 </a:t>
            </a:r>
          </a:p>
          <a:p>
            <a:r>
              <a:rPr lang="en-GB" dirty="0"/>
              <a:t>The Drugs Control Act 1950 </a:t>
            </a:r>
          </a:p>
          <a:p>
            <a:r>
              <a:rPr lang="en-GB" dirty="0"/>
              <a:t>VAT Act/Central Sales Tax Act 1956 </a:t>
            </a:r>
          </a:p>
          <a:p>
            <a:endParaRPr lang="ru-RU" dirty="0"/>
          </a:p>
        </p:txBody>
      </p:sp>
    </p:spTree>
    <p:extLst>
      <p:ext uri="{BB962C8B-B14F-4D97-AF65-F5344CB8AC3E}">
        <p14:creationId xmlns:p14="http://schemas.microsoft.com/office/powerpoint/2010/main" val="39623533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4CB193F-22D3-D444-B2F5-F62641CA4A84}"/>
              </a:ext>
            </a:extLst>
          </p:cNvPr>
          <p:cNvSpPr>
            <a:spLocks noGrp="1"/>
          </p:cNvSpPr>
          <p:nvPr>
            <p:ph type="title"/>
          </p:nvPr>
        </p:nvSpPr>
        <p:spPr>
          <a:xfrm>
            <a:off x="1343025" y="1"/>
            <a:ext cx="9711829" cy="1000124"/>
          </a:xfrm>
        </p:spPr>
        <p:txBody>
          <a:bodyPr>
            <a:normAutofit fontScale="90000"/>
          </a:bodyPr>
          <a:lstStyle/>
          <a:p>
            <a:r>
              <a:rPr lang="en-GB" b="1" dirty="0"/>
              <a:t>Laws Governing Management of Patients </a:t>
            </a:r>
            <a:br>
              <a:rPr lang="en-GB" dirty="0"/>
            </a:br>
            <a:endParaRPr lang="ru-RU" dirty="0"/>
          </a:p>
        </p:txBody>
      </p:sp>
      <p:sp>
        <p:nvSpPr>
          <p:cNvPr id="3" name="Объект 2">
            <a:extLst>
              <a:ext uri="{FF2B5EF4-FFF2-40B4-BE49-F238E27FC236}">
                <a16:creationId xmlns:a16="http://schemas.microsoft.com/office/drawing/2014/main" id="{A354A6FE-142D-974F-9765-A6B32C579CAC}"/>
              </a:ext>
            </a:extLst>
          </p:cNvPr>
          <p:cNvSpPr>
            <a:spLocks noGrp="1"/>
          </p:cNvSpPr>
          <p:nvPr>
            <p:ph idx="1"/>
          </p:nvPr>
        </p:nvSpPr>
        <p:spPr>
          <a:xfrm>
            <a:off x="0" y="642938"/>
            <a:ext cx="11601449" cy="5410543"/>
          </a:xfrm>
        </p:spPr>
        <p:txBody>
          <a:bodyPr>
            <a:normAutofit fontScale="92500" lnSpcReduction="10000"/>
          </a:bodyPr>
          <a:lstStyle/>
          <a:p>
            <a:br>
              <a:rPr lang="en-GB" dirty="0"/>
            </a:br>
            <a:r>
              <a:rPr lang="en-GB" b="1" dirty="0"/>
              <a:t>Table 4: </a:t>
            </a:r>
            <a:r>
              <a:rPr lang="en-GB" dirty="0"/>
              <a:t>1. Birth and Deaths and Marriage Registration Act 1886</a:t>
            </a:r>
            <a:br>
              <a:rPr lang="en-GB" dirty="0"/>
            </a:br>
            <a:r>
              <a:rPr lang="en-GB" dirty="0"/>
              <a:t>2. Drugs and Magic Remedies (Objectionable) Advertisement </a:t>
            </a:r>
          </a:p>
          <a:p>
            <a:r>
              <a:rPr lang="en-GB" dirty="0"/>
              <a:t>Act</a:t>
            </a:r>
            <a:br>
              <a:rPr lang="en-GB" dirty="0"/>
            </a:br>
            <a:r>
              <a:rPr lang="en-GB" dirty="0"/>
              <a:t>3. Guardians and Wards Act 1890</a:t>
            </a:r>
            <a:br>
              <a:rPr lang="en-GB" dirty="0"/>
            </a:br>
            <a:r>
              <a:rPr lang="en-GB" dirty="0"/>
              <a:t>4. Indian Lunacy Act 1912</a:t>
            </a:r>
            <a:br>
              <a:rPr lang="en-GB" dirty="0"/>
            </a:br>
            <a:r>
              <a:rPr lang="en-GB" dirty="0"/>
              <a:t>5. Law of Contract Section 13 (for consent)</a:t>
            </a:r>
            <a:br>
              <a:rPr lang="en-GB" dirty="0"/>
            </a:br>
            <a:r>
              <a:rPr lang="en-GB" dirty="0"/>
              <a:t>6. Lepers’ Act</a:t>
            </a:r>
            <a:br>
              <a:rPr lang="en-GB" dirty="0"/>
            </a:br>
            <a:r>
              <a:rPr lang="en-GB" dirty="0"/>
              <a:t>7. PNDT Act 1994 and Preconception and Prenatal Diagnostic </a:t>
            </a:r>
          </a:p>
          <a:p>
            <a:r>
              <a:rPr lang="en-GB" dirty="0"/>
              <a:t>Tech (prohibition of sex selection) Rules 1996 (Amendment </a:t>
            </a:r>
          </a:p>
          <a:p>
            <a:r>
              <a:rPr lang="en-GB" dirty="0"/>
              <a:t>Act 2002)</a:t>
            </a:r>
            <a:br>
              <a:rPr lang="en-GB" dirty="0"/>
            </a:br>
            <a:r>
              <a:rPr lang="en-GB" dirty="0"/>
              <a:t>8. The Epidemic Disease Act 1897</a:t>
            </a:r>
            <a:br>
              <a:rPr lang="en-GB" dirty="0"/>
            </a:br>
            <a:r>
              <a:rPr lang="en-GB" dirty="0"/>
              <a:t>9. Transplantation of Human Organ Act 1994, Rules 1995 10. The Medical Termination of Pregnancy Act 1971</a:t>
            </a:r>
            <a:br>
              <a:rPr lang="en-GB" dirty="0"/>
            </a:br>
            <a:r>
              <a:rPr lang="en-GB" dirty="0"/>
              <a:t>11. Medical Termination of Pregnancy Rules 2003</a:t>
            </a:r>
            <a:br>
              <a:rPr lang="en-GB" dirty="0"/>
            </a:br>
            <a:r>
              <a:rPr lang="en-GB" dirty="0"/>
              <a:t>12. The Mental Health Act 1987 </a:t>
            </a:r>
          </a:p>
          <a:p>
            <a:endParaRPr lang="ru-RU" dirty="0"/>
          </a:p>
        </p:txBody>
      </p:sp>
    </p:spTree>
    <p:extLst>
      <p:ext uri="{BB962C8B-B14F-4D97-AF65-F5344CB8AC3E}">
        <p14:creationId xmlns:p14="http://schemas.microsoft.com/office/powerpoint/2010/main" val="31386704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3577A4E-D38C-EE49-A943-2B36C207EF82}"/>
              </a:ext>
            </a:extLst>
          </p:cNvPr>
          <p:cNvSpPr>
            <a:spLocks noGrp="1"/>
          </p:cNvSpPr>
          <p:nvPr>
            <p:ph type="title"/>
          </p:nvPr>
        </p:nvSpPr>
        <p:spPr>
          <a:xfrm>
            <a:off x="1271589" y="2"/>
            <a:ext cx="9783266" cy="714374"/>
          </a:xfrm>
        </p:spPr>
        <p:txBody>
          <a:bodyPr>
            <a:normAutofit fontScale="90000"/>
          </a:bodyPr>
          <a:lstStyle/>
          <a:p>
            <a:r>
              <a:rPr lang="en-US" b="1" dirty="0"/>
              <a:t>Laws Governing Environmental Safety </a:t>
            </a:r>
            <a:br>
              <a:rPr lang="ru-RU" dirty="0"/>
            </a:br>
            <a:endParaRPr lang="ru-RU" dirty="0"/>
          </a:p>
        </p:txBody>
      </p:sp>
      <p:sp>
        <p:nvSpPr>
          <p:cNvPr id="3" name="Объект 2">
            <a:extLst>
              <a:ext uri="{FF2B5EF4-FFF2-40B4-BE49-F238E27FC236}">
                <a16:creationId xmlns:a16="http://schemas.microsoft.com/office/drawing/2014/main" id="{F536F0CB-76F6-334A-BD4C-13CF73B07D8D}"/>
              </a:ext>
            </a:extLst>
          </p:cNvPr>
          <p:cNvSpPr>
            <a:spLocks noGrp="1"/>
          </p:cNvSpPr>
          <p:nvPr>
            <p:ph idx="1"/>
          </p:nvPr>
        </p:nvSpPr>
        <p:spPr>
          <a:xfrm>
            <a:off x="1" y="500062"/>
            <a:ext cx="11054854" cy="5629275"/>
          </a:xfrm>
        </p:spPr>
        <p:txBody>
          <a:bodyPr>
            <a:normAutofit lnSpcReduction="10000"/>
          </a:bodyPr>
          <a:lstStyle/>
          <a:p>
            <a:r>
              <a:rPr lang="ru-RU" b="1" dirty="0" err="1"/>
              <a:t>Table</a:t>
            </a:r>
            <a:r>
              <a:rPr lang="ru-RU" b="1" dirty="0"/>
              <a:t> 5: </a:t>
            </a:r>
            <a:r>
              <a:rPr lang="ru-RU" dirty="0" err="1"/>
              <a:t>Laws</a:t>
            </a:r>
            <a:r>
              <a:rPr lang="ru-RU" dirty="0"/>
              <a:t> </a:t>
            </a:r>
            <a:r>
              <a:rPr lang="ru-RU" dirty="0" err="1"/>
              <a:t>governing</a:t>
            </a:r>
            <a:r>
              <a:rPr lang="ru-RU" dirty="0"/>
              <a:t> </a:t>
            </a:r>
            <a:r>
              <a:rPr lang="ru-RU" dirty="0" err="1"/>
              <a:t>environment</a:t>
            </a:r>
            <a:r>
              <a:rPr lang="ru-RU" dirty="0"/>
              <a:t> </a:t>
            </a:r>
            <a:r>
              <a:rPr lang="ru-RU" dirty="0" err="1"/>
              <a:t>safety</a:t>
            </a:r>
            <a:br>
              <a:rPr lang="ru-RU" dirty="0"/>
            </a:br>
            <a:r>
              <a:rPr lang="ru-RU" dirty="0"/>
              <a:t>1. </a:t>
            </a:r>
            <a:r>
              <a:rPr lang="ru-RU" dirty="0" err="1"/>
              <a:t>Air</a:t>
            </a:r>
            <a:r>
              <a:rPr lang="ru-RU" dirty="0"/>
              <a:t> (</a:t>
            </a:r>
            <a:r>
              <a:rPr lang="ru-RU" dirty="0" err="1"/>
              <a:t>prevention</a:t>
            </a:r>
            <a:r>
              <a:rPr lang="ru-RU" dirty="0"/>
              <a:t> </a:t>
            </a:r>
            <a:r>
              <a:rPr lang="ru-RU" dirty="0" err="1"/>
              <a:t>and</a:t>
            </a:r>
            <a:r>
              <a:rPr lang="ru-RU" dirty="0"/>
              <a:t> </a:t>
            </a:r>
            <a:r>
              <a:rPr lang="ru-RU" dirty="0" err="1"/>
              <a:t>control</a:t>
            </a:r>
            <a:r>
              <a:rPr lang="ru-RU" dirty="0"/>
              <a:t> </a:t>
            </a:r>
            <a:r>
              <a:rPr lang="ru-RU" dirty="0" err="1"/>
              <a:t>of</a:t>
            </a:r>
            <a:r>
              <a:rPr lang="ru-RU" dirty="0"/>
              <a:t> </a:t>
            </a:r>
            <a:r>
              <a:rPr lang="ru-RU" dirty="0" err="1"/>
              <a:t>pollution</a:t>
            </a:r>
            <a:r>
              <a:rPr lang="ru-RU" dirty="0"/>
              <a:t>) </a:t>
            </a:r>
            <a:r>
              <a:rPr lang="ru-RU" dirty="0" err="1"/>
              <a:t>Act</a:t>
            </a:r>
            <a:r>
              <a:rPr lang="ru-RU" dirty="0"/>
              <a:t> 1981</a:t>
            </a:r>
            <a:br>
              <a:rPr lang="ru-RU" dirty="0"/>
            </a:br>
            <a:r>
              <a:rPr lang="ru-RU" dirty="0"/>
              <a:t>2. </a:t>
            </a:r>
            <a:r>
              <a:rPr lang="ru-RU" dirty="0" err="1"/>
              <a:t>Biomedical</a:t>
            </a:r>
            <a:r>
              <a:rPr lang="ru-RU" dirty="0"/>
              <a:t> </a:t>
            </a:r>
            <a:r>
              <a:rPr lang="ru-RU" dirty="0" err="1"/>
              <a:t>Waste</a:t>
            </a:r>
            <a:r>
              <a:rPr lang="ru-RU" dirty="0"/>
              <a:t> </a:t>
            </a:r>
            <a:r>
              <a:rPr lang="ru-RU" dirty="0" err="1"/>
              <a:t>Management</a:t>
            </a:r>
            <a:r>
              <a:rPr lang="ru-RU" dirty="0"/>
              <a:t> </a:t>
            </a:r>
            <a:r>
              <a:rPr lang="ru-RU" dirty="0" err="1"/>
              <a:t>Handling</a:t>
            </a:r>
            <a:r>
              <a:rPr lang="ru-RU" dirty="0"/>
              <a:t> </a:t>
            </a:r>
            <a:r>
              <a:rPr lang="ru-RU" dirty="0" err="1"/>
              <a:t>Rules</a:t>
            </a:r>
            <a:r>
              <a:rPr lang="ru-RU" dirty="0"/>
              <a:t> 1998 </a:t>
            </a:r>
          </a:p>
          <a:p>
            <a:r>
              <a:rPr lang="ru-RU" dirty="0"/>
              <a:t>(</a:t>
            </a:r>
            <a:r>
              <a:rPr lang="ru-RU" dirty="0" err="1"/>
              <a:t>Amended</a:t>
            </a:r>
            <a:r>
              <a:rPr lang="ru-RU" dirty="0"/>
              <a:t> </a:t>
            </a:r>
            <a:r>
              <a:rPr lang="ru-RU" dirty="0" err="1"/>
              <a:t>on</a:t>
            </a:r>
            <a:r>
              <a:rPr lang="ru-RU" dirty="0"/>
              <a:t> 2000)</a:t>
            </a:r>
            <a:br>
              <a:rPr lang="ru-RU" dirty="0"/>
            </a:br>
            <a:r>
              <a:rPr lang="ru-RU" dirty="0"/>
              <a:t>3. </a:t>
            </a:r>
            <a:r>
              <a:rPr lang="ru-RU" dirty="0" err="1"/>
              <a:t>Environment</a:t>
            </a:r>
            <a:r>
              <a:rPr lang="ru-RU" dirty="0"/>
              <a:t> </a:t>
            </a:r>
            <a:r>
              <a:rPr lang="ru-RU" dirty="0" err="1"/>
              <a:t>Protection</a:t>
            </a:r>
            <a:r>
              <a:rPr lang="ru-RU" dirty="0"/>
              <a:t> </a:t>
            </a:r>
            <a:r>
              <a:rPr lang="ru-RU" dirty="0" err="1"/>
              <a:t>Act</a:t>
            </a:r>
            <a:r>
              <a:rPr lang="ru-RU" dirty="0"/>
              <a:t> </a:t>
            </a:r>
            <a:r>
              <a:rPr lang="ru-RU" dirty="0" err="1"/>
              <a:t>and</a:t>
            </a:r>
            <a:r>
              <a:rPr lang="ru-RU" dirty="0"/>
              <a:t> Rule1986, 1996</a:t>
            </a:r>
            <a:br>
              <a:rPr lang="ru-RU" dirty="0"/>
            </a:br>
            <a:r>
              <a:rPr lang="ru-RU" dirty="0"/>
              <a:t>4. NOC </a:t>
            </a:r>
            <a:r>
              <a:rPr lang="ru-RU" dirty="0" err="1"/>
              <a:t>from</a:t>
            </a:r>
            <a:r>
              <a:rPr lang="ru-RU" dirty="0"/>
              <a:t> </a:t>
            </a:r>
            <a:r>
              <a:rPr lang="ru-RU" dirty="0" err="1"/>
              <a:t>Pollution</a:t>
            </a:r>
            <a:r>
              <a:rPr lang="ru-RU" dirty="0"/>
              <a:t> </a:t>
            </a:r>
            <a:r>
              <a:rPr lang="ru-RU" dirty="0" err="1"/>
              <a:t>Control</a:t>
            </a:r>
            <a:r>
              <a:rPr lang="ru-RU" dirty="0"/>
              <a:t> </a:t>
            </a:r>
            <a:r>
              <a:rPr lang="ru-RU" dirty="0" err="1"/>
              <a:t>Board</a:t>
            </a:r>
            <a:br>
              <a:rPr lang="ru-RU" dirty="0"/>
            </a:br>
            <a:r>
              <a:rPr lang="ru-RU" dirty="0"/>
              <a:t>5. </a:t>
            </a:r>
            <a:r>
              <a:rPr lang="ru-RU" dirty="0" err="1"/>
              <a:t>Noise</a:t>
            </a:r>
            <a:r>
              <a:rPr lang="ru-RU" dirty="0"/>
              <a:t> </a:t>
            </a:r>
            <a:r>
              <a:rPr lang="ru-RU" dirty="0" err="1"/>
              <a:t>Pollution</a:t>
            </a:r>
            <a:r>
              <a:rPr lang="ru-RU" dirty="0"/>
              <a:t> </a:t>
            </a:r>
            <a:r>
              <a:rPr lang="ru-RU" dirty="0" err="1"/>
              <a:t>Control</a:t>
            </a:r>
            <a:r>
              <a:rPr lang="ru-RU" dirty="0"/>
              <a:t> </a:t>
            </a:r>
            <a:r>
              <a:rPr lang="ru-RU" dirty="0" err="1"/>
              <a:t>Rule</a:t>
            </a:r>
            <a:r>
              <a:rPr lang="ru-RU" dirty="0"/>
              <a:t> 2000</a:t>
            </a:r>
            <a:br>
              <a:rPr lang="ru-RU" dirty="0"/>
            </a:br>
            <a:r>
              <a:rPr lang="ru-RU" dirty="0"/>
              <a:t>6. </a:t>
            </a:r>
            <a:r>
              <a:rPr lang="ru-RU" dirty="0" err="1"/>
              <a:t>Public</a:t>
            </a:r>
            <a:r>
              <a:rPr lang="ru-RU" dirty="0"/>
              <a:t> </a:t>
            </a:r>
            <a:r>
              <a:rPr lang="ru-RU" dirty="0" err="1"/>
              <a:t>Health</a:t>
            </a:r>
            <a:r>
              <a:rPr lang="ru-RU" dirty="0"/>
              <a:t> </a:t>
            </a:r>
            <a:r>
              <a:rPr lang="ru-RU" dirty="0" err="1"/>
              <a:t>Bye</a:t>
            </a:r>
            <a:r>
              <a:rPr lang="ru-RU" dirty="0"/>
              <a:t> </a:t>
            </a:r>
            <a:r>
              <a:rPr lang="ru-RU" dirty="0" err="1"/>
              <a:t>Law</a:t>
            </a:r>
            <a:r>
              <a:rPr lang="ru-RU" dirty="0"/>
              <a:t> 1959</a:t>
            </a:r>
            <a:br>
              <a:rPr lang="ru-RU" dirty="0"/>
            </a:br>
            <a:r>
              <a:rPr lang="ru-RU" dirty="0"/>
              <a:t>7. </a:t>
            </a:r>
            <a:r>
              <a:rPr lang="ru-RU" dirty="0" err="1"/>
              <a:t>Water</a:t>
            </a:r>
            <a:r>
              <a:rPr lang="ru-RU" dirty="0"/>
              <a:t> (</a:t>
            </a:r>
            <a:r>
              <a:rPr lang="ru-RU" dirty="0" err="1"/>
              <a:t>prevention</a:t>
            </a:r>
            <a:r>
              <a:rPr lang="ru-RU" dirty="0"/>
              <a:t> </a:t>
            </a:r>
            <a:r>
              <a:rPr lang="ru-RU" dirty="0" err="1"/>
              <a:t>and</a:t>
            </a:r>
            <a:r>
              <a:rPr lang="ru-RU" dirty="0"/>
              <a:t> </a:t>
            </a:r>
            <a:r>
              <a:rPr lang="ru-RU" dirty="0" err="1"/>
              <a:t>control</a:t>
            </a:r>
            <a:r>
              <a:rPr lang="ru-RU" dirty="0"/>
              <a:t> </a:t>
            </a:r>
            <a:r>
              <a:rPr lang="ru-RU" dirty="0" err="1"/>
              <a:t>of</a:t>
            </a:r>
            <a:r>
              <a:rPr lang="ru-RU" dirty="0"/>
              <a:t> </a:t>
            </a:r>
            <a:r>
              <a:rPr lang="ru-RU" dirty="0" err="1"/>
              <a:t>pollution</a:t>
            </a:r>
            <a:r>
              <a:rPr lang="ru-RU" dirty="0"/>
              <a:t>) </a:t>
            </a:r>
            <a:r>
              <a:rPr lang="ru-RU" dirty="0" err="1"/>
              <a:t>Act</a:t>
            </a:r>
            <a:r>
              <a:rPr lang="ru-RU" dirty="0"/>
              <a:t> 1974</a:t>
            </a:r>
            <a:br>
              <a:rPr lang="ru-RU" dirty="0"/>
            </a:br>
            <a:r>
              <a:rPr lang="ru-RU" dirty="0"/>
              <a:t>8. </a:t>
            </a:r>
            <a:r>
              <a:rPr lang="ru-RU" dirty="0" err="1"/>
              <a:t>Delhi</a:t>
            </a:r>
            <a:r>
              <a:rPr lang="ru-RU" dirty="0"/>
              <a:t> </a:t>
            </a:r>
            <a:r>
              <a:rPr lang="ru-RU" dirty="0" err="1"/>
              <a:t>Municipal</a:t>
            </a:r>
            <a:r>
              <a:rPr lang="ru-RU" dirty="0"/>
              <a:t> </a:t>
            </a:r>
            <a:r>
              <a:rPr lang="ru-RU" dirty="0" err="1"/>
              <a:t>Corporation</a:t>
            </a:r>
            <a:r>
              <a:rPr lang="ru-RU" dirty="0"/>
              <a:t> (</a:t>
            </a:r>
            <a:r>
              <a:rPr lang="ru-RU" dirty="0" err="1"/>
              <a:t>malaria</a:t>
            </a:r>
            <a:r>
              <a:rPr lang="ru-RU" dirty="0"/>
              <a:t> </a:t>
            </a:r>
            <a:r>
              <a:rPr lang="ru-RU" dirty="0" err="1"/>
              <a:t>and</a:t>
            </a:r>
            <a:r>
              <a:rPr lang="ru-RU" dirty="0"/>
              <a:t> </a:t>
            </a:r>
            <a:r>
              <a:rPr lang="ru-RU" dirty="0" err="1"/>
              <a:t>other</a:t>
            </a:r>
            <a:r>
              <a:rPr lang="ru-RU" dirty="0"/>
              <a:t> </a:t>
            </a:r>
            <a:r>
              <a:rPr lang="ru-RU" dirty="0" err="1"/>
              <a:t>mosquito</a:t>
            </a:r>
            <a:r>
              <a:rPr lang="ru-RU" dirty="0"/>
              <a:t> </a:t>
            </a:r>
            <a:r>
              <a:rPr lang="ru-RU" dirty="0" err="1"/>
              <a:t>borne</a:t>
            </a:r>
            <a:r>
              <a:rPr lang="ru-RU" dirty="0"/>
              <a:t> </a:t>
            </a:r>
            <a:r>
              <a:rPr lang="ru-RU" dirty="0" err="1"/>
              <a:t>diseases</a:t>
            </a:r>
            <a:r>
              <a:rPr lang="ru-RU" dirty="0"/>
              <a:t>) </a:t>
            </a:r>
            <a:r>
              <a:rPr lang="ru-RU" dirty="0" err="1"/>
              <a:t>Bye</a:t>
            </a:r>
            <a:r>
              <a:rPr lang="ru-RU" dirty="0"/>
              <a:t> </a:t>
            </a:r>
            <a:r>
              <a:rPr lang="ru-RU" dirty="0" err="1"/>
              <a:t>Law</a:t>
            </a:r>
            <a:r>
              <a:rPr lang="ru-RU" dirty="0"/>
              <a:t> 1975</a:t>
            </a:r>
            <a:br>
              <a:rPr lang="ru-RU" dirty="0"/>
            </a:br>
            <a:r>
              <a:rPr lang="ru-RU" dirty="0"/>
              <a:t>9. </a:t>
            </a:r>
            <a:r>
              <a:rPr lang="ru-RU" dirty="0" err="1"/>
              <a:t>The</a:t>
            </a:r>
            <a:r>
              <a:rPr lang="ru-RU" dirty="0"/>
              <a:t> </a:t>
            </a:r>
            <a:r>
              <a:rPr lang="ru-RU" dirty="0" err="1"/>
              <a:t>Cigarettes</a:t>
            </a:r>
            <a:r>
              <a:rPr lang="ru-RU" dirty="0"/>
              <a:t> </a:t>
            </a:r>
            <a:r>
              <a:rPr lang="ru-RU" dirty="0" err="1"/>
              <a:t>and</a:t>
            </a:r>
            <a:r>
              <a:rPr lang="ru-RU" dirty="0"/>
              <a:t> </a:t>
            </a:r>
            <a:r>
              <a:rPr lang="ru-RU" dirty="0" err="1"/>
              <a:t>Other</a:t>
            </a:r>
            <a:r>
              <a:rPr lang="ru-RU" dirty="0"/>
              <a:t> </a:t>
            </a:r>
            <a:r>
              <a:rPr lang="ru-RU" dirty="0" err="1"/>
              <a:t>Tobacco</a:t>
            </a:r>
            <a:r>
              <a:rPr lang="ru-RU" dirty="0"/>
              <a:t> </a:t>
            </a:r>
            <a:r>
              <a:rPr lang="ru-RU" dirty="0" err="1"/>
              <a:t>Products</a:t>
            </a:r>
            <a:r>
              <a:rPr lang="ru-RU" dirty="0"/>
              <a:t> (</a:t>
            </a:r>
            <a:r>
              <a:rPr lang="ru-RU" dirty="0" err="1"/>
              <a:t>prohibition</a:t>
            </a:r>
            <a:r>
              <a:rPr lang="ru-RU" dirty="0"/>
              <a:t> </a:t>
            </a:r>
            <a:r>
              <a:rPr lang="ru-RU" dirty="0" err="1"/>
              <a:t>of</a:t>
            </a:r>
            <a:r>
              <a:rPr lang="ru-RU" dirty="0"/>
              <a:t> </a:t>
            </a:r>
            <a:r>
              <a:rPr lang="ru-RU" dirty="0" err="1"/>
              <a:t>advertisement</a:t>
            </a:r>
            <a:r>
              <a:rPr lang="ru-RU" dirty="0"/>
              <a:t> </a:t>
            </a:r>
            <a:r>
              <a:rPr lang="ru-RU" dirty="0" err="1"/>
              <a:t>and</a:t>
            </a:r>
            <a:r>
              <a:rPr lang="ru-RU" dirty="0"/>
              <a:t> </a:t>
            </a:r>
            <a:r>
              <a:rPr lang="ru-RU" dirty="0" err="1"/>
              <a:t>regulation</a:t>
            </a:r>
            <a:r>
              <a:rPr lang="ru-RU" dirty="0"/>
              <a:t> </a:t>
            </a:r>
            <a:r>
              <a:rPr lang="ru-RU" dirty="0" err="1"/>
              <a:t>of</a:t>
            </a:r>
            <a:r>
              <a:rPr lang="ru-RU" dirty="0"/>
              <a:t> </a:t>
            </a:r>
            <a:r>
              <a:rPr lang="ru-RU" dirty="0" err="1"/>
              <a:t>trade</a:t>
            </a:r>
            <a:r>
              <a:rPr lang="ru-RU" dirty="0"/>
              <a:t> </a:t>
            </a:r>
            <a:r>
              <a:rPr lang="ru-RU" dirty="0" err="1"/>
              <a:t>and</a:t>
            </a:r>
            <a:r>
              <a:rPr lang="ru-RU" dirty="0"/>
              <a:t> </a:t>
            </a:r>
            <a:r>
              <a:rPr lang="ru-RU" dirty="0" err="1"/>
              <a:t>commerce</a:t>
            </a:r>
            <a:r>
              <a:rPr lang="ru-RU" dirty="0"/>
              <a:t>, </a:t>
            </a:r>
            <a:r>
              <a:rPr lang="ru-RU" dirty="0" err="1"/>
              <a:t>production</a:t>
            </a:r>
            <a:r>
              <a:rPr lang="ru-RU" dirty="0"/>
              <a:t>, </a:t>
            </a:r>
            <a:r>
              <a:rPr lang="ru-RU" dirty="0" err="1"/>
              <a:t>supply</a:t>
            </a:r>
            <a:r>
              <a:rPr lang="ru-RU" dirty="0"/>
              <a:t> </a:t>
            </a:r>
            <a:r>
              <a:rPr lang="ru-RU" dirty="0" err="1"/>
              <a:t>and</a:t>
            </a:r>
            <a:r>
              <a:rPr lang="ru-RU" dirty="0"/>
              <a:t> </a:t>
            </a:r>
            <a:r>
              <a:rPr lang="ru-RU" dirty="0" err="1"/>
              <a:t>distribution</a:t>
            </a:r>
            <a:r>
              <a:rPr lang="ru-RU" dirty="0"/>
              <a:t>) </a:t>
            </a:r>
            <a:r>
              <a:rPr lang="ru-RU" dirty="0" err="1"/>
              <a:t>Bill</a:t>
            </a:r>
            <a:r>
              <a:rPr lang="ru-RU" dirty="0"/>
              <a:t> 2003</a:t>
            </a:r>
            <a:br>
              <a:rPr lang="ru-RU" dirty="0"/>
            </a:br>
            <a:r>
              <a:rPr lang="ru-RU" dirty="0"/>
              <a:t>10. </a:t>
            </a:r>
            <a:r>
              <a:rPr lang="ru-RU" dirty="0" err="1"/>
              <a:t>Prohibition</a:t>
            </a:r>
            <a:r>
              <a:rPr lang="ru-RU" dirty="0"/>
              <a:t> </a:t>
            </a:r>
            <a:r>
              <a:rPr lang="ru-RU" dirty="0" err="1"/>
              <a:t>of</a:t>
            </a:r>
            <a:r>
              <a:rPr lang="ru-RU" dirty="0"/>
              <a:t> </a:t>
            </a:r>
            <a:r>
              <a:rPr lang="ru-RU" dirty="0" err="1"/>
              <a:t>Smoking</a:t>
            </a:r>
            <a:r>
              <a:rPr lang="ru-RU" dirty="0"/>
              <a:t> </a:t>
            </a:r>
            <a:r>
              <a:rPr lang="ru-RU" dirty="0" err="1"/>
              <a:t>in</a:t>
            </a:r>
            <a:r>
              <a:rPr lang="ru-RU" dirty="0"/>
              <a:t> </a:t>
            </a:r>
            <a:r>
              <a:rPr lang="ru-RU" dirty="0" err="1"/>
              <a:t>Public</a:t>
            </a:r>
            <a:r>
              <a:rPr lang="ru-RU" dirty="0"/>
              <a:t> </a:t>
            </a:r>
            <a:r>
              <a:rPr lang="ru-RU" dirty="0" err="1"/>
              <a:t>Places</a:t>
            </a:r>
            <a:r>
              <a:rPr lang="ru-RU" dirty="0"/>
              <a:t> </a:t>
            </a:r>
            <a:r>
              <a:rPr lang="ru-RU" dirty="0" err="1"/>
              <a:t>Rules</a:t>
            </a:r>
            <a:r>
              <a:rPr lang="ru-RU" dirty="0"/>
              <a:t> 2008</a:t>
            </a:r>
            <a:br>
              <a:rPr lang="ru-RU" dirty="0"/>
            </a:br>
            <a:r>
              <a:rPr lang="ru-RU" dirty="0"/>
              <a:t>11. IPC </a:t>
            </a:r>
            <a:r>
              <a:rPr lang="ru-RU" dirty="0" err="1"/>
              <a:t>Section</a:t>
            </a:r>
            <a:r>
              <a:rPr lang="ru-RU" dirty="0"/>
              <a:t> 278 (</a:t>
            </a:r>
            <a:r>
              <a:rPr lang="ru-RU" dirty="0" err="1"/>
              <a:t>making</a:t>
            </a:r>
            <a:r>
              <a:rPr lang="ru-RU" dirty="0"/>
              <a:t> </a:t>
            </a:r>
            <a:r>
              <a:rPr lang="ru-RU" dirty="0" err="1"/>
              <a:t>atmosphere</a:t>
            </a:r>
            <a:r>
              <a:rPr lang="ru-RU" dirty="0"/>
              <a:t> </a:t>
            </a:r>
            <a:r>
              <a:rPr lang="ru-RU" dirty="0" err="1"/>
              <a:t>noxious</a:t>
            </a:r>
            <a:r>
              <a:rPr lang="ru-RU" dirty="0"/>
              <a:t> </a:t>
            </a:r>
            <a:r>
              <a:rPr lang="ru-RU" dirty="0" err="1"/>
              <a:t>to</a:t>
            </a:r>
            <a:r>
              <a:rPr lang="ru-RU" dirty="0"/>
              <a:t> </a:t>
            </a:r>
            <a:r>
              <a:rPr lang="ru-RU" dirty="0" err="1"/>
              <a:t>health</a:t>
            </a:r>
            <a:r>
              <a:rPr lang="ru-RU" dirty="0"/>
              <a:t>), </a:t>
            </a:r>
            <a:r>
              <a:rPr lang="ru-RU" dirty="0" err="1"/>
              <a:t>Sec</a:t>
            </a:r>
            <a:r>
              <a:rPr lang="ru-RU" dirty="0"/>
              <a:t> 269 (</a:t>
            </a:r>
            <a:r>
              <a:rPr lang="ru-RU" dirty="0" err="1"/>
              <a:t>negligent</a:t>
            </a:r>
            <a:r>
              <a:rPr lang="ru-RU" dirty="0"/>
              <a:t> </a:t>
            </a:r>
            <a:r>
              <a:rPr lang="ru-RU" dirty="0" err="1"/>
              <a:t>act</a:t>
            </a:r>
            <a:r>
              <a:rPr lang="ru-RU" dirty="0"/>
              <a:t> </a:t>
            </a:r>
            <a:r>
              <a:rPr lang="ru-RU" dirty="0" err="1"/>
              <a:t>likely</a:t>
            </a:r>
            <a:r>
              <a:rPr lang="ru-RU" dirty="0"/>
              <a:t> </a:t>
            </a:r>
            <a:r>
              <a:rPr lang="ru-RU" dirty="0" err="1"/>
              <a:t>to</a:t>
            </a:r>
            <a:r>
              <a:rPr lang="ru-RU" dirty="0"/>
              <a:t> </a:t>
            </a:r>
            <a:r>
              <a:rPr lang="ru-RU" dirty="0" err="1"/>
              <a:t>spread</a:t>
            </a:r>
            <a:r>
              <a:rPr lang="ru-RU" dirty="0"/>
              <a:t> </a:t>
            </a:r>
            <a:r>
              <a:rPr lang="ru-RU" dirty="0" err="1"/>
              <a:t>infection</a:t>
            </a:r>
            <a:r>
              <a:rPr lang="ru-RU" dirty="0"/>
              <a:t> </a:t>
            </a:r>
            <a:r>
              <a:rPr lang="ru-RU" dirty="0" err="1"/>
              <a:t>or</a:t>
            </a:r>
            <a:r>
              <a:rPr lang="ru-RU" dirty="0"/>
              <a:t> </a:t>
            </a:r>
            <a:r>
              <a:rPr lang="ru-RU" dirty="0" err="1"/>
              <a:t>disease</a:t>
            </a:r>
            <a:r>
              <a:rPr lang="ru-RU" dirty="0"/>
              <a:t> </a:t>
            </a:r>
            <a:r>
              <a:rPr lang="ru-RU" dirty="0" err="1"/>
              <a:t>dangerous</a:t>
            </a:r>
            <a:r>
              <a:rPr lang="ru-RU" dirty="0"/>
              <a:t> </a:t>
            </a:r>
            <a:r>
              <a:rPr lang="ru-RU" dirty="0" err="1"/>
              <a:t>to</a:t>
            </a:r>
            <a:r>
              <a:rPr lang="ru-RU" dirty="0"/>
              <a:t> </a:t>
            </a:r>
            <a:r>
              <a:rPr lang="ru-RU" dirty="0" err="1"/>
              <a:t>life</a:t>
            </a:r>
            <a:r>
              <a:rPr lang="ru-RU" dirty="0"/>
              <a:t>, </a:t>
            </a:r>
            <a:r>
              <a:rPr lang="ru-RU" dirty="0" err="1"/>
              <a:t>unlawfully</a:t>
            </a:r>
            <a:r>
              <a:rPr lang="ru-RU" dirty="0"/>
              <a:t> </a:t>
            </a:r>
            <a:r>
              <a:rPr lang="ru-RU" dirty="0" err="1"/>
              <a:t>or</a:t>
            </a:r>
            <a:r>
              <a:rPr lang="ru-RU" dirty="0"/>
              <a:t> </a:t>
            </a:r>
            <a:r>
              <a:rPr lang="ru-RU" dirty="0" err="1"/>
              <a:t>negligently</a:t>
            </a:r>
            <a:r>
              <a:rPr lang="ru-RU" dirty="0"/>
              <a:t>) </a:t>
            </a:r>
          </a:p>
          <a:p>
            <a:endParaRPr lang="ru-RU" dirty="0"/>
          </a:p>
        </p:txBody>
      </p:sp>
    </p:spTree>
    <p:extLst>
      <p:ext uri="{BB962C8B-B14F-4D97-AF65-F5344CB8AC3E}">
        <p14:creationId xmlns:p14="http://schemas.microsoft.com/office/powerpoint/2010/main" val="295907426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FA093ED-A915-A149-819D-C2441ACEFEB8}"/>
              </a:ext>
            </a:extLst>
          </p:cNvPr>
          <p:cNvSpPr>
            <a:spLocks noGrp="1"/>
          </p:cNvSpPr>
          <p:nvPr>
            <p:ph type="title"/>
          </p:nvPr>
        </p:nvSpPr>
        <p:spPr>
          <a:xfrm>
            <a:off x="1071563" y="1"/>
            <a:ext cx="9983291" cy="1085849"/>
          </a:xfrm>
        </p:spPr>
        <p:txBody>
          <a:bodyPr>
            <a:normAutofit fontScale="90000"/>
          </a:bodyPr>
          <a:lstStyle/>
          <a:p>
            <a:pPr algn="ctr"/>
            <a:r>
              <a:rPr lang="en-GB" b="1" dirty="0"/>
              <a:t>Laws Governing Employment and Management of Manpower </a:t>
            </a:r>
            <a:br>
              <a:rPr lang="en-GB" dirty="0"/>
            </a:br>
            <a:br>
              <a:rPr lang="en-GB" dirty="0"/>
            </a:br>
            <a:endParaRPr lang="ru-RU" dirty="0"/>
          </a:p>
        </p:txBody>
      </p:sp>
      <p:sp>
        <p:nvSpPr>
          <p:cNvPr id="3" name="Объект 2">
            <a:extLst>
              <a:ext uri="{FF2B5EF4-FFF2-40B4-BE49-F238E27FC236}">
                <a16:creationId xmlns:a16="http://schemas.microsoft.com/office/drawing/2014/main" id="{006AA6AD-0421-994A-89DC-0BBBABE09760}"/>
              </a:ext>
            </a:extLst>
          </p:cNvPr>
          <p:cNvSpPr>
            <a:spLocks noGrp="1"/>
          </p:cNvSpPr>
          <p:nvPr>
            <p:ph idx="1"/>
          </p:nvPr>
        </p:nvSpPr>
        <p:spPr>
          <a:xfrm>
            <a:off x="100013" y="885824"/>
            <a:ext cx="10954841" cy="4580521"/>
          </a:xfrm>
        </p:spPr>
        <p:txBody>
          <a:bodyPr>
            <a:normAutofit fontScale="25000" lnSpcReduction="20000"/>
          </a:bodyPr>
          <a:lstStyle/>
          <a:p>
            <a:r>
              <a:rPr lang="en-GB" sz="7200" b="1" dirty="0"/>
              <a:t>Table 6: </a:t>
            </a:r>
            <a:r>
              <a:rPr lang="en-GB" sz="7200" dirty="0"/>
              <a:t>Laws governing to employment and management of manpower </a:t>
            </a:r>
          </a:p>
          <a:p>
            <a:r>
              <a:rPr lang="en-GB" sz="7200" dirty="0"/>
              <a:t>Bombay </a:t>
            </a:r>
            <a:r>
              <a:rPr lang="en-GB" sz="7200" dirty="0" err="1"/>
              <a:t>Labor</a:t>
            </a:r>
            <a:r>
              <a:rPr lang="en-GB" sz="7200" dirty="0"/>
              <a:t> Welfare Fund Act 1953 </a:t>
            </a:r>
          </a:p>
          <a:p>
            <a:r>
              <a:rPr lang="en-GB" sz="7200" dirty="0"/>
              <a:t>Citizenship Act 1955 </a:t>
            </a:r>
          </a:p>
          <a:p>
            <a:r>
              <a:rPr lang="en-GB" sz="7200" dirty="0"/>
              <a:t>Delhi Shops and Establishment Act 1954 </a:t>
            </a:r>
          </a:p>
          <a:p>
            <a:r>
              <a:rPr lang="en-GB" sz="7200" dirty="0"/>
              <a:t>Employee Provident Fund and Miscellaneous Provision </a:t>
            </a:r>
          </a:p>
          <a:p>
            <a:r>
              <a:rPr lang="en-GB" sz="7200" dirty="0"/>
              <a:t>Act 1952 </a:t>
            </a:r>
          </a:p>
          <a:p>
            <a:r>
              <a:rPr lang="en-GB" sz="7200" dirty="0"/>
              <a:t>Employment Exchange (compulsory notification of vacancies) </a:t>
            </a:r>
          </a:p>
          <a:p>
            <a:r>
              <a:rPr lang="en-GB" sz="7200" dirty="0"/>
              <a:t>Act 1959 </a:t>
            </a:r>
          </a:p>
          <a:p>
            <a:r>
              <a:rPr lang="en-GB" sz="7200" dirty="0"/>
              <a:t>Equal Remuneration Act 1976 </a:t>
            </a:r>
          </a:p>
          <a:p>
            <a:r>
              <a:rPr lang="en-GB" sz="7200" dirty="0"/>
              <a:t>ESI Act 1948 </a:t>
            </a:r>
          </a:p>
          <a:p>
            <a:r>
              <a:rPr lang="en-GB" sz="7200" dirty="0"/>
              <a:t>ESI Rules 1950 </a:t>
            </a:r>
          </a:p>
          <a:p>
            <a:endParaRPr lang="ru-RU" dirty="0"/>
          </a:p>
        </p:txBody>
      </p:sp>
    </p:spTree>
    <p:extLst>
      <p:ext uri="{BB962C8B-B14F-4D97-AF65-F5344CB8AC3E}">
        <p14:creationId xmlns:p14="http://schemas.microsoft.com/office/powerpoint/2010/main" val="18986463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A37BF68-ED92-4943-9F5D-60092E1B5A1C}"/>
              </a:ext>
            </a:extLst>
          </p:cNvPr>
          <p:cNvSpPr>
            <a:spLocks noGrp="1"/>
          </p:cNvSpPr>
          <p:nvPr>
            <p:ph type="title"/>
          </p:nvPr>
        </p:nvSpPr>
        <p:spPr/>
        <p:txBody>
          <a:bodyPr/>
          <a:lstStyle/>
          <a:p>
            <a:r>
              <a:rPr lang="en-GB" b="1" dirty="0"/>
              <a:t>Laws Governing Employment and Management of Manpower</a:t>
            </a:r>
            <a:endParaRPr lang="ru-RU" dirty="0"/>
          </a:p>
        </p:txBody>
      </p:sp>
      <p:sp>
        <p:nvSpPr>
          <p:cNvPr id="4" name="Текст 3">
            <a:extLst>
              <a:ext uri="{FF2B5EF4-FFF2-40B4-BE49-F238E27FC236}">
                <a16:creationId xmlns:a16="http://schemas.microsoft.com/office/drawing/2014/main" id="{289C16FB-54A9-DB47-9AA9-6B5477426111}"/>
              </a:ext>
            </a:extLst>
          </p:cNvPr>
          <p:cNvSpPr>
            <a:spLocks noGrp="1"/>
          </p:cNvSpPr>
          <p:nvPr>
            <p:ph type="body" idx="1"/>
          </p:nvPr>
        </p:nvSpPr>
        <p:spPr>
          <a:xfrm>
            <a:off x="1447191" y="2019549"/>
            <a:ext cx="4645152" cy="45719"/>
          </a:xfrm>
        </p:spPr>
        <p:txBody>
          <a:bodyPr>
            <a:normAutofit fontScale="25000" lnSpcReduction="20000"/>
          </a:bodyPr>
          <a:lstStyle/>
          <a:p>
            <a:endParaRPr lang="ru-RU" dirty="0"/>
          </a:p>
        </p:txBody>
      </p:sp>
      <p:sp>
        <p:nvSpPr>
          <p:cNvPr id="3" name="Объект 2">
            <a:extLst>
              <a:ext uri="{FF2B5EF4-FFF2-40B4-BE49-F238E27FC236}">
                <a16:creationId xmlns:a16="http://schemas.microsoft.com/office/drawing/2014/main" id="{91B328DD-26BA-0344-AA11-79C2A5FC762A}"/>
              </a:ext>
            </a:extLst>
          </p:cNvPr>
          <p:cNvSpPr>
            <a:spLocks noGrp="1"/>
          </p:cNvSpPr>
          <p:nvPr>
            <p:ph sz="half" idx="2"/>
          </p:nvPr>
        </p:nvSpPr>
        <p:spPr>
          <a:xfrm>
            <a:off x="214313" y="2019549"/>
            <a:ext cx="5878030" cy="3449177"/>
          </a:xfrm>
        </p:spPr>
        <p:txBody>
          <a:bodyPr>
            <a:normAutofit fontScale="85000" lnSpcReduction="20000"/>
          </a:bodyPr>
          <a:lstStyle/>
          <a:p>
            <a:r>
              <a:rPr lang="en-GB" dirty="0"/>
              <a:t>Indian Trades Union Act 1926 </a:t>
            </a:r>
          </a:p>
          <a:p>
            <a:r>
              <a:rPr lang="en-GB" dirty="0"/>
              <a:t>Industrial Dispute Act 1947 </a:t>
            </a:r>
          </a:p>
          <a:p>
            <a:r>
              <a:rPr lang="en-GB" dirty="0"/>
              <a:t>Maternity Benefits Act 1961 </a:t>
            </a:r>
          </a:p>
          <a:p>
            <a:r>
              <a:rPr lang="en-GB" dirty="0"/>
              <a:t>Minimum Wages Act 1948 </a:t>
            </a:r>
          </a:p>
          <a:p>
            <a:r>
              <a:rPr lang="en-GB" dirty="0"/>
              <a:t>Negotiable Instrument Act 1881 </a:t>
            </a:r>
          </a:p>
          <a:p>
            <a:r>
              <a:rPr lang="en-GB" dirty="0"/>
              <a:t>Payment of Bonus Act 1956 </a:t>
            </a:r>
          </a:p>
          <a:p>
            <a:r>
              <a:rPr lang="en-GB" dirty="0"/>
              <a:t>Payment of Gratuity Act 1972 </a:t>
            </a:r>
          </a:p>
          <a:p>
            <a:r>
              <a:rPr lang="en-GB" dirty="0"/>
              <a:t>Payment of Wedges Act 1936 </a:t>
            </a:r>
          </a:p>
          <a:p>
            <a:r>
              <a:rPr lang="en-GB" dirty="0"/>
              <a:t>Persons with Disabilities Act 1995 </a:t>
            </a:r>
          </a:p>
          <a:p>
            <a:endParaRPr lang="ru-RU" dirty="0"/>
          </a:p>
        </p:txBody>
      </p:sp>
      <p:sp>
        <p:nvSpPr>
          <p:cNvPr id="5" name="Текст 4">
            <a:extLst>
              <a:ext uri="{FF2B5EF4-FFF2-40B4-BE49-F238E27FC236}">
                <a16:creationId xmlns:a16="http://schemas.microsoft.com/office/drawing/2014/main" id="{B6B5E781-E1E3-E943-8AF0-4BAD9E88A8BF}"/>
              </a:ext>
            </a:extLst>
          </p:cNvPr>
          <p:cNvSpPr>
            <a:spLocks noGrp="1"/>
          </p:cNvSpPr>
          <p:nvPr>
            <p:ph type="body" sz="quarter" idx="3"/>
          </p:nvPr>
        </p:nvSpPr>
        <p:spPr>
          <a:xfrm>
            <a:off x="6412362" y="2023003"/>
            <a:ext cx="4645152" cy="45719"/>
          </a:xfrm>
        </p:spPr>
        <p:txBody>
          <a:bodyPr>
            <a:normAutofit fontScale="25000" lnSpcReduction="20000"/>
          </a:bodyPr>
          <a:lstStyle/>
          <a:p>
            <a:endParaRPr lang="ru-RU" dirty="0"/>
          </a:p>
        </p:txBody>
      </p:sp>
      <p:sp>
        <p:nvSpPr>
          <p:cNvPr id="6" name="Объект 5">
            <a:extLst>
              <a:ext uri="{FF2B5EF4-FFF2-40B4-BE49-F238E27FC236}">
                <a16:creationId xmlns:a16="http://schemas.microsoft.com/office/drawing/2014/main" id="{32397C1A-6120-5F40-A3E9-2D570D8EA886}"/>
              </a:ext>
            </a:extLst>
          </p:cNvPr>
          <p:cNvSpPr>
            <a:spLocks noGrp="1"/>
          </p:cNvSpPr>
          <p:nvPr>
            <p:ph sz="quarter" idx="4"/>
          </p:nvPr>
        </p:nvSpPr>
        <p:spPr>
          <a:xfrm>
            <a:off x="6412362" y="2065269"/>
            <a:ext cx="4645152" cy="3393594"/>
          </a:xfrm>
        </p:spPr>
        <p:txBody>
          <a:bodyPr>
            <a:normAutofit fontScale="85000" lnSpcReduction="20000"/>
          </a:bodyPr>
          <a:lstStyle/>
          <a:p>
            <a:r>
              <a:rPr lang="en-GB" dirty="0"/>
              <a:t>PPF Act 1968 </a:t>
            </a:r>
          </a:p>
          <a:p>
            <a:r>
              <a:rPr lang="en-GB" dirty="0"/>
              <a:t>SC and ST ACT 1989 </a:t>
            </a:r>
          </a:p>
          <a:p>
            <a:r>
              <a:rPr lang="en-GB" dirty="0"/>
              <a:t>Shops and Factories Act (for national holiday) </a:t>
            </a:r>
          </a:p>
          <a:p>
            <a:r>
              <a:rPr lang="en-GB" dirty="0"/>
              <a:t>TDS Act </a:t>
            </a:r>
          </a:p>
          <a:p>
            <a:r>
              <a:rPr lang="en-GB" dirty="0"/>
              <a:t>The Essential Service Maintenance Act 1981 </a:t>
            </a:r>
          </a:p>
          <a:p>
            <a:r>
              <a:rPr lang="en-GB" dirty="0"/>
              <a:t>The Payment of Gratuity Act 1972 </a:t>
            </a:r>
          </a:p>
          <a:p>
            <a:r>
              <a:rPr lang="en-GB" dirty="0"/>
              <a:t>Workmen’s Compensation Act 1923 </a:t>
            </a:r>
          </a:p>
          <a:p>
            <a:r>
              <a:rPr lang="en-GB" b="1" dirty="0"/>
              <a:t>Table 6</a:t>
            </a:r>
            <a:endParaRPr lang="en-GB" dirty="0"/>
          </a:p>
          <a:p>
            <a:endParaRPr lang="ru-RU" dirty="0"/>
          </a:p>
        </p:txBody>
      </p:sp>
    </p:spTree>
    <p:extLst>
      <p:ext uri="{BB962C8B-B14F-4D97-AF65-F5344CB8AC3E}">
        <p14:creationId xmlns:p14="http://schemas.microsoft.com/office/powerpoint/2010/main" val="163292627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56C80F1-3578-CC4B-B145-C85EB32A6F3C}"/>
              </a:ext>
            </a:extLst>
          </p:cNvPr>
          <p:cNvSpPr>
            <a:spLocks noGrp="1"/>
          </p:cNvSpPr>
          <p:nvPr>
            <p:ph type="title"/>
          </p:nvPr>
        </p:nvSpPr>
        <p:spPr/>
        <p:txBody>
          <a:bodyPr/>
          <a:lstStyle/>
          <a:p>
            <a:pPr algn="ctr"/>
            <a:r>
              <a:rPr lang="en-GB" b="1" dirty="0"/>
              <a:t>Laws Governing to Medicolegal Aspects</a:t>
            </a:r>
            <a:endParaRPr lang="ru-RU" b="1" dirty="0"/>
          </a:p>
        </p:txBody>
      </p:sp>
      <p:sp>
        <p:nvSpPr>
          <p:cNvPr id="7" name="Объект 6">
            <a:extLst>
              <a:ext uri="{FF2B5EF4-FFF2-40B4-BE49-F238E27FC236}">
                <a16:creationId xmlns:a16="http://schemas.microsoft.com/office/drawing/2014/main" id="{021CE968-4CDB-A543-B89E-6491BD26A2D5}"/>
              </a:ext>
            </a:extLst>
          </p:cNvPr>
          <p:cNvSpPr>
            <a:spLocks noGrp="1"/>
          </p:cNvSpPr>
          <p:nvPr>
            <p:ph idx="1"/>
          </p:nvPr>
        </p:nvSpPr>
        <p:spPr>
          <a:xfrm>
            <a:off x="1451579" y="2015732"/>
            <a:ext cx="9603275" cy="4242193"/>
          </a:xfrm>
        </p:spPr>
        <p:txBody>
          <a:bodyPr>
            <a:normAutofit/>
          </a:bodyPr>
          <a:lstStyle/>
          <a:p>
            <a:r>
              <a:rPr lang="en-GB" b="1" dirty="0"/>
              <a:t>Table 7: </a:t>
            </a:r>
            <a:r>
              <a:rPr lang="en-GB" dirty="0"/>
              <a:t>Laws governing to medicolegal aspects </a:t>
            </a:r>
          </a:p>
          <a:p>
            <a:r>
              <a:rPr lang="en-GB" dirty="0"/>
              <a:t>Consumer Protection Act 1986 </a:t>
            </a:r>
          </a:p>
          <a:p>
            <a:r>
              <a:rPr lang="en-GB" dirty="0"/>
              <a:t>Indian Evidence Act </a:t>
            </a:r>
          </a:p>
          <a:p>
            <a:r>
              <a:rPr lang="en-GB" dirty="0"/>
              <a:t>Law of privileged communication </a:t>
            </a:r>
          </a:p>
          <a:p>
            <a:r>
              <a:rPr lang="en-GB" dirty="0"/>
              <a:t>Law of torts </a:t>
            </a:r>
          </a:p>
          <a:p>
            <a:r>
              <a:rPr lang="en-GB" dirty="0"/>
              <a:t>IPC Section 52 (good faith), Sec 80 (accident in doing lawful act), Sec 89 (for insane &amp; children), Sec 90 (consent under fear) , Sec 92 (good faith/consent), Sec 93 (communication in good faith). </a:t>
            </a:r>
          </a:p>
          <a:p>
            <a:endParaRPr lang="ru-RU" dirty="0"/>
          </a:p>
        </p:txBody>
      </p:sp>
    </p:spTree>
    <p:extLst>
      <p:ext uri="{BB962C8B-B14F-4D97-AF65-F5344CB8AC3E}">
        <p14:creationId xmlns:p14="http://schemas.microsoft.com/office/powerpoint/2010/main" val="203933395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65CDA4B-0A05-2746-B2AC-015C11383467}"/>
              </a:ext>
            </a:extLst>
          </p:cNvPr>
          <p:cNvSpPr>
            <a:spLocks noGrp="1"/>
          </p:cNvSpPr>
          <p:nvPr>
            <p:ph type="title"/>
          </p:nvPr>
        </p:nvSpPr>
        <p:spPr>
          <a:xfrm>
            <a:off x="1451579" y="1"/>
            <a:ext cx="9603275" cy="1391654"/>
          </a:xfrm>
        </p:spPr>
        <p:txBody>
          <a:bodyPr>
            <a:normAutofit fontScale="90000"/>
          </a:bodyPr>
          <a:lstStyle/>
          <a:p>
            <a:pPr algn="ctr"/>
            <a:r>
              <a:rPr lang="en-GB" b="1" dirty="0"/>
              <a:t>Laws Governing the Safety of Patients, Public and Staff within the Hospital Premises </a:t>
            </a:r>
            <a:br>
              <a:rPr lang="en-GB" dirty="0"/>
            </a:br>
            <a:endParaRPr lang="ru-RU" dirty="0"/>
          </a:p>
        </p:txBody>
      </p:sp>
      <p:sp>
        <p:nvSpPr>
          <p:cNvPr id="3" name="Объект 2">
            <a:extLst>
              <a:ext uri="{FF2B5EF4-FFF2-40B4-BE49-F238E27FC236}">
                <a16:creationId xmlns:a16="http://schemas.microsoft.com/office/drawing/2014/main" id="{B81608FD-3448-DA43-AC4E-1B79108D7995}"/>
              </a:ext>
            </a:extLst>
          </p:cNvPr>
          <p:cNvSpPr>
            <a:spLocks noGrp="1"/>
          </p:cNvSpPr>
          <p:nvPr>
            <p:ph idx="1"/>
          </p:nvPr>
        </p:nvSpPr>
        <p:spPr>
          <a:xfrm>
            <a:off x="0" y="1271588"/>
            <a:ext cx="11872913" cy="5586412"/>
          </a:xfrm>
        </p:spPr>
        <p:txBody>
          <a:bodyPr>
            <a:normAutofit fontScale="62500" lnSpcReduction="20000"/>
          </a:bodyPr>
          <a:lstStyle/>
          <a:p>
            <a:r>
              <a:rPr lang="en-GB" b="1" dirty="0"/>
              <a:t>Table 8: </a:t>
            </a:r>
            <a:r>
              <a:rPr lang="en-GB" dirty="0"/>
              <a:t>L</a:t>
            </a:r>
            <a:endParaRPr lang="ru-RU" dirty="0"/>
          </a:p>
          <a:p>
            <a:r>
              <a:rPr lang="en-GB" dirty="0"/>
              <a:t>The Radiation Surveillance Procedures for the Medical Application of Radiation 1989, Radiation Protection Rules 1971 </a:t>
            </a:r>
          </a:p>
          <a:p>
            <a:r>
              <a:rPr lang="en-GB" dirty="0"/>
              <a:t>AERB Safety Code no. AERB/SC/Med-2(rev-1) 2001 </a:t>
            </a:r>
          </a:p>
          <a:p>
            <a:r>
              <a:rPr lang="en-GB" dirty="0"/>
              <a:t>Arms Act 1950 </a:t>
            </a:r>
          </a:p>
          <a:p>
            <a:r>
              <a:rPr lang="en-GB" dirty="0"/>
              <a:t>Boilers Act 1923 </a:t>
            </a:r>
          </a:p>
          <a:p>
            <a:r>
              <a:rPr lang="en-GB" dirty="0"/>
              <a:t>Explosive Act 1884 (for diesel storage) </a:t>
            </a:r>
          </a:p>
          <a:p>
            <a:r>
              <a:rPr lang="en-GB" dirty="0"/>
              <a:t>Gas Cylinder Rules 2004 </a:t>
            </a:r>
          </a:p>
          <a:p>
            <a:r>
              <a:rPr lang="en-GB" dirty="0"/>
              <a:t>Insecticide Act 1968 </a:t>
            </a:r>
          </a:p>
          <a:p>
            <a:r>
              <a:rPr lang="en-GB" dirty="0"/>
              <a:t>IPC Section 336 (act endangering life or personal safety of </a:t>
            </a:r>
          </a:p>
          <a:p>
            <a:r>
              <a:rPr lang="en-GB" dirty="0"/>
              <a:t>others), Sec 337 (causing hurt by act endangering life or personal safety of others), Sec 338 (causing grievous hurt by act endangering the life and personal safety of others). </a:t>
            </a:r>
          </a:p>
          <a:p>
            <a:r>
              <a:rPr lang="en-GB" dirty="0"/>
              <a:t>NOC from chief fire office </a:t>
            </a:r>
          </a:p>
          <a:p>
            <a:r>
              <a:rPr lang="en-GB" dirty="0"/>
              <a:t>Periodic fitness certificate for operation of lifts </a:t>
            </a:r>
          </a:p>
          <a:p>
            <a:r>
              <a:rPr lang="en-GB" dirty="0"/>
              <a:t>Petroleum Act and Storage Rules 2002 </a:t>
            </a:r>
          </a:p>
          <a:p>
            <a:r>
              <a:rPr lang="en-GB" dirty="0"/>
              <a:t>Prevention of Food Adulteration Act 1954 </a:t>
            </a:r>
          </a:p>
          <a:p>
            <a:r>
              <a:rPr lang="en-GB" dirty="0"/>
              <a:t>The Indian Fatal Accidents Act 1955 </a:t>
            </a:r>
          </a:p>
          <a:p>
            <a:r>
              <a:rPr lang="en-GB" dirty="0"/>
              <a:t>The Tamil Nadu Medicare Service Persons and Medicare </a:t>
            </a:r>
          </a:p>
          <a:p>
            <a:r>
              <a:rPr lang="en-GB" dirty="0"/>
              <a:t>Service Institutions (prevention of violence and damage or loss to property) Act 2008 </a:t>
            </a:r>
          </a:p>
          <a:p>
            <a:endParaRPr lang="ru-RU" dirty="0"/>
          </a:p>
        </p:txBody>
      </p:sp>
    </p:spTree>
    <p:extLst>
      <p:ext uri="{BB962C8B-B14F-4D97-AF65-F5344CB8AC3E}">
        <p14:creationId xmlns:p14="http://schemas.microsoft.com/office/powerpoint/2010/main" val="140153383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DEFF6B70-CE2A-F842-9BCF-67A3BC2B6137}"/>
              </a:ext>
            </a:extLst>
          </p:cNvPr>
          <p:cNvSpPr>
            <a:spLocks noGrp="1"/>
          </p:cNvSpPr>
          <p:nvPr>
            <p:ph type="title"/>
          </p:nvPr>
        </p:nvSpPr>
        <p:spPr>
          <a:xfrm>
            <a:off x="1343025" y="1"/>
            <a:ext cx="9711829" cy="971549"/>
          </a:xfrm>
        </p:spPr>
        <p:txBody>
          <a:bodyPr/>
          <a:lstStyle/>
          <a:p>
            <a:pPr algn="ctr"/>
            <a:r>
              <a:rPr lang="en-GB" b="1" dirty="0"/>
              <a:t>Laws Governing Professional Training and Research</a:t>
            </a:r>
            <a:endParaRPr lang="ru-RU" b="1" dirty="0"/>
          </a:p>
        </p:txBody>
      </p:sp>
      <p:sp>
        <p:nvSpPr>
          <p:cNvPr id="3" name="Объект 2">
            <a:extLst>
              <a:ext uri="{FF2B5EF4-FFF2-40B4-BE49-F238E27FC236}">
                <a16:creationId xmlns:a16="http://schemas.microsoft.com/office/drawing/2014/main" id="{76970656-8CCA-ED4C-B638-7A8067029B75}"/>
              </a:ext>
            </a:extLst>
          </p:cNvPr>
          <p:cNvSpPr>
            <a:spLocks noGrp="1"/>
          </p:cNvSpPr>
          <p:nvPr>
            <p:ph idx="1"/>
          </p:nvPr>
        </p:nvSpPr>
        <p:spPr>
          <a:xfrm>
            <a:off x="0" y="971550"/>
            <a:ext cx="11487149" cy="5100638"/>
          </a:xfrm>
        </p:spPr>
        <p:txBody>
          <a:bodyPr/>
          <a:lstStyle/>
          <a:p>
            <a:r>
              <a:rPr lang="en-GB" b="1" dirty="0"/>
              <a:t>Table 9:</a:t>
            </a:r>
            <a:endParaRPr lang="en-GB" dirty="0"/>
          </a:p>
          <a:p>
            <a:r>
              <a:rPr lang="en-GB" dirty="0"/>
              <a:t>MCI rules for MBBS, PG and internship training </a:t>
            </a:r>
          </a:p>
          <a:p>
            <a:r>
              <a:rPr lang="en-GB" dirty="0"/>
              <a:t>National board of examination rules for DNB training </a:t>
            </a:r>
          </a:p>
          <a:p>
            <a:r>
              <a:rPr lang="en-GB" dirty="0"/>
              <a:t>ICMR rules governing medical research </a:t>
            </a:r>
          </a:p>
          <a:p>
            <a:r>
              <a:rPr lang="en-GB" dirty="0"/>
              <a:t>NCI rules for nursing training </a:t>
            </a:r>
          </a:p>
          <a:p>
            <a:r>
              <a:rPr lang="en-GB" dirty="0"/>
              <a:t>Ethical Guidelines for Biomedical Research on Human </a:t>
            </a:r>
          </a:p>
          <a:p>
            <a:r>
              <a:rPr lang="en-GB" dirty="0"/>
              <a:t>Subjects, 2000 </a:t>
            </a:r>
          </a:p>
          <a:p>
            <a:endParaRPr lang="ru-RU" dirty="0"/>
          </a:p>
        </p:txBody>
      </p:sp>
    </p:spTree>
    <p:extLst>
      <p:ext uri="{BB962C8B-B14F-4D97-AF65-F5344CB8AC3E}">
        <p14:creationId xmlns:p14="http://schemas.microsoft.com/office/powerpoint/2010/main" val="84548747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5F60D66-5B91-1146-ABB8-B63D6192BEBE}"/>
              </a:ext>
            </a:extLst>
          </p:cNvPr>
          <p:cNvSpPr>
            <a:spLocks noGrp="1"/>
          </p:cNvSpPr>
          <p:nvPr>
            <p:ph type="title"/>
          </p:nvPr>
        </p:nvSpPr>
        <p:spPr>
          <a:xfrm>
            <a:off x="1451579" y="1"/>
            <a:ext cx="9603275" cy="642937"/>
          </a:xfrm>
        </p:spPr>
        <p:txBody>
          <a:bodyPr/>
          <a:lstStyle/>
          <a:p>
            <a:r>
              <a:rPr lang="en-GB" b="1" dirty="0"/>
              <a:t>Laws governing the business aspects</a:t>
            </a:r>
            <a:endParaRPr lang="ru-RU" b="1" dirty="0"/>
          </a:p>
        </p:txBody>
      </p:sp>
      <p:sp>
        <p:nvSpPr>
          <p:cNvPr id="3" name="Объект 2">
            <a:extLst>
              <a:ext uri="{FF2B5EF4-FFF2-40B4-BE49-F238E27FC236}">
                <a16:creationId xmlns:a16="http://schemas.microsoft.com/office/drawing/2014/main" id="{9A59DB82-1642-5D45-BEA6-B864F4DE64CE}"/>
              </a:ext>
            </a:extLst>
          </p:cNvPr>
          <p:cNvSpPr>
            <a:spLocks noGrp="1"/>
          </p:cNvSpPr>
          <p:nvPr>
            <p:ph idx="1"/>
          </p:nvPr>
        </p:nvSpPr>
        <p:spPr>
          <a:xfrm>
            <a:off x="871539" y="800100"/>
            <a:ext cx="10183316" cy="4666245"/>
          </a:xfrm>
        </p:spPr>
        <p:txBody>
          <a:bodyPr>
            <a:normAutofit/>
          </a:bodyPr>
          <a:lstStyle/>
          <a:p>
            <a:r>
              <a:rPr lang="en-GB" b="1" dirty="0"/>
              <a:t>Table 10: </a:t>
            </a:r>
            <a:endParaRPr lang="ru-RU" b="1" dirty="0"/>
          </a:p>
          <a:p>
            <a:r>
              <a:rPr lang="en-GB" dirty="0"/>
              <a:t>1. Cable Television Network Act 1995 </a:t>
            </a:r>
          </a:p>
          <a:p>
            <a:r>
              <a:rPr lang="en-GB" dirty="0"/>
              <a:t>2. Charitable and Religious Trusts Act 1920 3. Contracts Act 1982</a:t>
            </a:r>
            <a:br>
              <a:rPr lang="en-GB" dirty="0"/>
            </a:br>
            <a:r>
              <a:rPr lang="en-GB" dirty="0"/>
              <a:t>4. Copyright Act 1982</a:t>
            </a:r>
            <a:br>
              <a:rPr lang="en-GB" dirty="0"/>
            </a:br>
            <a:r>
              <a:rPr lang="en-GB" dirty="0"/>
              <a:t>5. Custom Act 1962 </a:t>
            </a:r>
          </a:p>
          <a:p>
            <a:r>
              <a:rPr lang="en-GB" dirty="0"/>
              <a:t>6. FEMA 1999</a:t>
            </a:r>
            <a:br>
              <a:rPr lang="en-GB" dirty="0"/>
            </a:br>
            <a:r>
              <a:rPr lang="en-GB" dirty="0"/>
              <a:t>7. Gift Tax Act 1958</a:t>
            </a:r>
            <a:br>
              <a:rPr lang="en-GB" dirty="0"/>
            </a:br>
            <a:r>
              <a:rPr lang="en-GB" dirty="0"/>
              <a:t>8. Income Tax Act 1961</a:t>
            </a:r>
            <a:br>
              <a:rPr lang="en-GB" dirty="0"/>
            </a:br>
            <a:r>
              <a:rPr lang="en-GB" dirty="0"/>
              <a:t>9. Insurance Act 1938</a:t>
            </a:r>
            <a:br>
              <a:rPr lang="en-GB" dirty="0"/>
            </a:br>
            <a:r>
              <a:rPr lang="en-GB" dirty="0"/>
              <a:t>10. Sales of Good Act 1930 </a:t>
            </a:r>
          </a:p>
          <a:p>
            <a:endParaRPr lang="ru-RU" dirty="0"/>
          </a:p>
        </p:txBody>
      </p:sp>
    </p:spTree>
    <p:extLst>
      <p:ext uri="{BB962C8B-B14F-4D97-AF65-F5344CB8AC3E}">
        <p14:creationId xmlns:p14="http://schemas.microsoft.com/office/powerpoint/2010/main" val="247620461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38A87BC-1F77-8B41-B29F-785ED0C1ABF3}"/>
              </a:ext>
            </a:extLst>
          </p:cNvPr>
          <p:cNvSpPr>
            <a:spLocks noGrp="1"/>
          </p:cNvSpPr>
          <p:nvPr>
            <p:ph type="title"/>
          </p:nvPr>
        </p:nvSpPr>
        <p:spPr>
          <a:xfrm>
            <a:off x="1314451" y="0"/>
            <a:ext cx="9740404" cy="867410"/>
          </a:xfrm>
        </p:spPr>
        <p:txBody>
          <a:bodyPr/>
          <a:lstStyle/>
          <a:p>
            <a:pPr algn="ctr"/>
            <a:r>
              <a:rPr lang="en-GB" b="1" dirty="0"/>
              <a:t>Licences/Certifications Required for Hospitals </a:t>
            </a:r>
            <a:r>
              <a:rPr lang="en-GB" sz="1400" dirty="0"/>
              <a:t>(table 11)</a:t>
            </a:r>
            <a:endParaRPr lang="ru-RU" sz="1400" dirty="0"/>
          </a:p>
        </p:txBody>
      </p:sp>
      <p:graphicFrame>
        <p:nvGraphicFramePr>
          <p:cNvPr id="6" name="Объект 5">
            <a:extLst>
              <a:ext uri="{FF2B5EF4-FFF2-40B4-BE49-F238E27FC236}">
                <a16:creationId xmlns:a16="http://schemas.microsoft.com/office/drawing/2014/main" id="{F85BF140-AF7F-9B4B-B26A-ADA478F9EA41}"/>
              </a:ext>
            </a:extLst>
          </p:cNvPr>
          <p:cNvGraphicFramePr>
            <a:graphicFrameLocks noGrp="1"/>
          </p:cNvGraphicFramePr>
          <p:nvPr>
            <p:ph idx="1"/>
            <p:extLst>
              <p:ext uri="{D42A27DB-BD31-4B8C-83A1-F6EECF244321}">
                <p14:modId xmlns:p14="http://schemas.microsoft.com/office/powerpoint/2010/main" val="2984304405"/>
              </p:ext>
            </p:extLst>
          </p:nvPr>
        </p:nvGraphicFramePr>
        <p:xfrm>
          <a:off x="0" y="1032510"/>
          <a:ext cx="12298680" cy="7074596"/>
        </p:xfrm>
        <a:graphic>
          <a:graphicData uri="http://schemas.openxmlformats.org/drawingml/2006/table">
            <a:tbl>
              <a:tblPr firstRow="1" firstCol="1" bandRow="1">
                <a:tableStyleId>{5C22544A-7EE6-4342-B048-85BDC9FD1C3A}</a:tableStyleId>
              </a:tblPr>
              <a:tblGrid>
                <a:gridCol w="814101">
                  <a:extLst>
                    <a:ext uri="{9D8B030D-6E8A-4147-A177-3AD203B41FA5}">
                      <a16:colId xmlns:a16="http://schemas.microsoft.com/office/drawing/2014/main" val="615109313"/>
                    </a:ext>
                  </a:extLst>
                </a:gridCol>
                <a:gridCol w="7414073">
                  <a:extLst>
                    <a:ext uri="{9D8B030D-6E8A-4147-A177-3AD203B41FA5}">
                      <a16:colId xmlns:a16="http://schemas.microsoft.com/office/drawing/2014/main" val="4009057960"/>
                    </a:ext>
                  </a:extLst>
                </a:gridCol>
                <a:gridCol w="4070506">
                  <a:extLst>
                    <a:ext uri="{9D8B030D-6E8A-4147-A177-3AD203B41FA5}">
                      <a16:colId xmlns:a16="http://schemas.microsoft.com/office/drawing/2014/main" val="2705903377"/>
                    </a:ext>
                  </a:extLst>
                </a:gridCol>
              </a:tblGrid>
              <a:tr h="353756">
                <a:tc>
                  <a:txBody>
                    <a:bodyPr/>
                    <a:lstStyle/>
                    <a:p>
                      <a:pPr algn="l"/>
                      <a:r>
                        <a:rPr lang="ru-RU" sz="500">
                          <a:effectLst/>
                        </a:rPr>
                        <a:t>Sr. no. </a:t>
                      </a:r>
                      <a:endParaRPr lang="ru-RU" sz="700">
                        <a:effectLst/>
                      </a:endParaRPr>
                    </a:p>
                    <a:p>
                      <a:pPr algn="l">
                        <a:spcAft>
                          <a:spcPts val="0"/>
                        </a:spcAft>
                      </a:pPr>
                      <a:r>
                        <a:rPr lang="ru-RU" sz="700">
                          <a:effectLst/>
                        </a:rPr>
                        <a:t> </a:t>
                      </a:r>
                      <a:endParaRPr lang="ru-RU" sz="700">
                        <a:effectLst/>
                        <a:latin typeface="Calibri" panose="020F0502020204030204" pitchFamily="34" charset="0"/>
                        <a:ea typeface="Calibri" panose="020F0502020204030204" pitchFamily="34" charset="0"/>
                        <a:cs typeface="Times New Roman" panose="02020603050405020304" pitchFamily="18" charset="0"/>
                      </a:endParaRPr>
                    </a:p>
                  </a:txBody>
                  <a:tcPr marL="37360" marR="37360" marT="0" marB="0"/>
                </a:tc>
                <a:tc>
                  <a:txBody>
                    <a:bodyPr/>
                    <a:lstStyle/>
                    <a:p>
                      <a:pPr algn="l"/>
                      <a:r>
                        <a:rPr lang="en-US" sz="500">
                          <a:effectLst/>
                        </a:rPr>
                        <a:t>Licences/certifications  required for hospitals</a:t>
                      </a:r>
                      <a:endParaRPr lang="ru-RU" sz="700">
                        <a:effectLst/>
                      </a:endParaRPr>
                    </a:p>
                    <a:p>
                      <a:pPr algn="l">
                        <a:spcAft>
                          <a:spcPts val="0"/>
                        </a:spcAft>
                      </a:pPr>
                      <a:r>
                        <a:rPr lang="en-US" sz="700">
                          <a:effectLst/>
                        </a:rPr>
                        <a:t> </a:t>
                      </a:r>
                      <a:endParaRPr lang="ru-RU" sz="700">
                        <a:effectLst/>
                        <a:latin typeface="Calibri" panose="020F0502020204030204" pitchFamily="34" charset="0"/>
                        <a:ea typeface="Calibri" panose="020F0502020204030204" pitchFamily="34" charset="0"/>
                        <a:cs typeface="Times New Roman" panose="02020603050405020304" pitchFamily="18" charset="0"/>
                      </a:endParaRPr>
                    </a:p>
                  </a:txBody>
                  <a:tcPr marL="37360" marR="37360" marT="0" marB="0"/>
                </a:tc>
                <a:tc>
                  <a:txBody>
                    <a:bodyPr/>
                    <a:lstStyle/>
                    <a:p>
                      <a:pPr algn="l"/>
                      <a:r>
                        <a:rPr lang="ru-RU" sz="500">
                          <a:effectLst/>
                        </a:rPr>
                        <a:t>Frequency </a:t>
                      </a:r>
                      <a:endParaRPr lang="ru-RU" sz="700">
                        <a:effectLst/>
                      </a:endParaRPr>
                    </a:p>
                    <a:p>
                      <a:pPr algn="l">
                        <a:spcAft>
                          <a:spcPts val="0"/>
                        </a:spcAft>
                      </a:pPr>
                      <a:r>
                        <a:rPr lang="ru-RU" sz="700">
                          <a:effectLst/>
                        </a:rPr>
                        <a:t> </a:t>
                      </a:r>
                      <a:endParaRPr lang="ru-RU" sz="700">
                        <a:effectLst/>
                        <a:latin typeface="Calibri" panose="020F0502020204030204" pitchFamily="34" charset="0"/>
                        <a:ea typeface="Calibri" panose="020F0502020204030204" pitchFamily="34" charset="0"/>
                        <a:cs typeface="Times New Roman" panose="02020603050405020304" pitchFamily="18" charset="0"/>
                      </a:endParaRPr>
                    </a:p>
                  </a:txBody>
                  <a:tcPr marL="37360" marR="37360" marT="0" marB="0"/>
                </a:tc>
                <a:extLst>
                  <a:ext uri="{0D108BD9-81ED-4DB2-BD59-A6C34878D82A}">
                    <a16:rowId xmlns:a16="http://schemas.microsoft.com/office/drawing/2014/main" val="2685123379"/>
                  </a:ext>
                </a:extLst>
              </a:tr>
              <a:tr h="218511">
                <a:tc>
                  <a:txBody>
                    <a:bodyPr/>
                    <a:lstStyle/>
                    <a:p>
                      <a:pPr algn="l">
                        <a:spcAft>
                          <a:spcPts val="0"/>
                        </a:spcAft>
                      </a:pPr>
                      <a:r>
                        <a:rPr lang="ru-RU" sz="1050">
                          <a:effectLst/>
                        </a:rPr>
                        <a:t>1</a:t>
                      </a:r>
                      <a:endParaRPr lang="ru-RU" sz="1050">
                        <a:effectLst/>
                        <a:latin typeface="Calibri" panose="020F0502020204030204" pitchFamily="34" charset="0"/>
                        <a:ea typeface="Calibri" panose="020F0502020204030204" pitchFamily="34" charset="0"/>
                        <a:cs typeface="Times New Roman" panose="02020603050405020304" pitchFamily="18" charset="0"/>
                      </a:endParaRPr>
                    </a:p>
                  </a:txBody>
                  <a:tcPr marL="37360" marR="37360" marT="0" marB="0"/>
                </a:tc>
                <a:tc>
                  <a:txBody>
                    <a:bodyPr/>
                    <a:lstStyle/>
                    <a:p>
                      <a:pPr algn="l"/>
                      <a:r>
                        <a:rPr lang="en-US" sz="1050">
                          <a:effectLst/>
                        </a:rPr>
                        <a:t>Registration under societies registration act</a:t>
                      </a:r>
                      <a:br>
                        <a:rPr lang="en-US" sz="1050">
                          <a:effectLst/>
                        </a:rPr>
                      </a:br>
                      <a:endParaRPr lang="ru-RU" sz="1050">
                        <a:effectLst/>
                        <a:latin typeface="Calibri" panose="020F0502020204030204" pitchFamily="34" charset="0"/>
                        <a:ea typeface="Times New Roman" panose="02020603050405020304" pitchFamily="18" charset="0"/>
                      </a:endParaRPr>
                    </a:p>
                  </a:txBody>
                  <a:tcPr marL="37360" marR="37360" marT="0" marB="0"/>
                </a:tc>
                <a:tc>
                  <a:txBody>
                    <a:bodyPr/>
                    <a:lstStyle/>
                    <a:p>
                      <a:pPr algn="l"/>
                      <a:r>
                        <a:rPr lang="ru-RU" sz="1050">
                          <a:effectLst/>
                        </a:rPr>
                        <a:t>Initially </a:t>
                      </a:r>
                    </a:p>
                    <a:p>
                      <a:pPr algn="l">
                        <a:spcAft>
                          <a:spcPts val="0"/>
                        </a:spcAft>
                      </a:pPr>
                      <a:r>
                        <a:rPr lang="en-US" sz="1050">
                          <a:effectLst/>
                        </a:rPr>
                        <a:t> </a:t>
                      </a:r>
                      <a:endParaRPr lang="ru-RU" sz="1050">
                        <a:effectLst/>
                        <a:latin typeface="Calibri" panose="020F0502020204030204" pitchFamily="34" charset="0"/>
                        <a:ea typeface="Calibri" panose="020F0502020204030204" pitchFamily="34" charset="0"/>
                        <a:cs typeface="Times New Roman" panose="02020603050405020304" pitchFamily="18" charset="0"/>
                      </a:endParaRPr>
                    </a:p>
                  </a:txBody>
                  <a:tcPr marL="37360" marR="37360" marT="0" marB="0"/>
                </a:tc>
                <a:extLst>
                  <a:ext uri="{0D108BD9-81ED-4DB2-BD59-A6C34878D82A}">
                    <a16:rowId xmlns:a16="http://schemas.microsoft.com/office/drawing/2014/main" val="488917548"/>
                  </a:ext>
                </a:extLst>
              </a:tr>
              <a:tr h="218511">
                <a:tc>
                  <a:txBody>
                    <a:bodyPr/>
                    <a:lstStyle/>
                    <a:p>
                      <a:pPr algn="l">
                        <a:spcAft>
                          <a:spcPts val="0"/>
                        </a:spcAft>
                      </a:pPr>
                      <a:r>
                        <a:rPr lang="ru-RU" sz="1050">
                          <a:effectLst/>
                        </a:rPr>
                        <a:t>2</a:t>
                      </a:r>
                      <a:endParaRPr lang="ru-RU" sz="1050">
                        <a:effectLst/>
                        <a:latin typeface="Calibri" panose="020F0502020204030204" pitchFamily="34" charset="0"/>
                        <a:ea typeface="Calibri" panose="020F0502020204030204" pitchFamily="34" charset="0"/>
                        <a:cs typeface="Times New Roman" panose="02020603050405020304" pitchFamily="18" charset="0"/>
                      </a:endParaRPr>
                    </a:p>
                  </a:txBody>
                  <a:tcPr marL="37360" marR="37360" marT="0" marB="0"/>
                </a:tc>
                <a:tc>
                  <a:txBody>
                    <a:bodyPr/>
                    <a:lstStyle/>
                    <a:p>
                      <a:pPr algn="l"/>
                      <a:r>
                        <a:rPr lang="ru-RU" sz="1050">
                          <a:effectLst/>
                        </a:rPr>
                        <a:t>Inspection for electrical installation/ substation </a:t>
                      </a:r>
                    </a:p>
                    <a:p>
                      <a:pPr algn="l"/>
                      <a:r>
                        <a:rPr lang="en-US" sz="1050">
                          <a:effectLst/>
                        </a:rPr>
                        <a:t> </a:t>
                      </a:r>
                      <a:endParaRPr lang="ru-RU" sz="1050">
                        <a:effectLst/>
                        <a:latin typeface="Calibri" panose="020F0502020204030204" pitchFamily="34" charset="0"/>
                        <a:ea typeface="Times New Roman" panose="02020603050405020304" pitchFamily="18" charset="0"/>
                      </a:endParaRPr>
                    </a:p>
                  </a:txBody>
                  <a:tcPr marL="37360" marR="37360" marT="0" marB="0"/>
                </a:tc>
                <a:tc>
                  <a:txBody>
                    <a:bodyPr/>
                    <a:lstStyle/>
                    <a:p>
                      <a:pPr algn="l"/>
                      <a:r>
                        <a:rPr lang="ru-RU" sz="1050">
                          <a:effectLst/>
                        </a:rPr>
                        <a:t>Initially </a:t>
                      </a:r>
                    </a:p>
                    <a:p>
                      <a:pPr algn="l">
                        <a:spcAft>
                          <a:spcPts val="0"/>
                        </a:spcAft>
                      </a:pPr>
                      <a:r>
                        <a:rPr lang="en-US" sz="1050">
                          <a:effectLst/>
                        </a:rPr>
                        <a:t> </a:t>
                      </a:r>
                      <a:endParaRPr lang="ru-RU" sz="1050">
                        <a:effectLst/>
                        <a:latin typeface="Calibri" panose="020F0502020204030204" pitchFamily="34" charset="0"/>
                        <a:ea typeface="Calibri" panose="020F0502020204030204" pitchFamily="34" charset="0"/>
                        <a:cs typeface="Times New Roman" panose="02020603050405020304" pitchFamily="18" charset="0"/>
                      </a:endParaRPr>
                    </a:p>
                  </a:txBody>
                  <a:tcPr marL="37360" marR="37360" marT="0" marB="0"/>
                </a:tc>
                <a:extLst>
                  <a:ext uri="{0D108BD9-81ED-4DB2-BD59-A6C34878D82A}">
                    <a16:rowId xmlns:a16="http://schemas.microsoft.com/office/drawing/2014/main" val="4043110261"/>
                  </a:ext>
                </a:extLst>
              </a:tr>
              <a:tr h="218511">
                <a:tc>
                  <a:txBody>
                    <a:bodyPr/>
                    <a:lstStyle/>
                    <a:p>
                      <a:pPr algn="l">
                        <a:spcAft>
                          <a:spcPts val="0"/>
                        </a:spcAft>
                      </a:pPr>
                      <a:r>
                        <a:rPr lang="ru-RU" sz="1050">
                          <a:effectLst/>
                        </a:rPr>
                        <a:t>3</a:t>
                      </a:r>
                      <a:endParaRPr lang="ru-RU" sz="1050">
                        <a:effectLst/>
                        <a:latin typeface="Calibri" panose="020F0502020204030204" pitchFamily="34" charset="0"/>
                        <a:ea typeface="Calibri" panose="020F0502020204030204" pitchFamily="34" charset="0"/>
                        <a:cs typeface="Times New Roman" panose="02020603050405020304" pitchFamily="18" charset="0"/>
                      </a:endParaRPr>
                    </a:p>
                  </a:txBody>
                  <a:tcPr marL="37360" marR="37360" marT="0" marB="0"/>
                </a:tc>
                <a:tc>
                  <a:txBody>
                    <a:bodyPr/>
                    <a:lstStyle/>
                    <a:p>
                      <a:pPr algn="l"/>
                      <a:r>
                        <a:rPr lang="en-US" sz="1050">
                          <a:effectLst/>
                        </a:rPr>
                        <a:t>NOC from local municipal office for any bye law</a:t>
                      </a:r>
                      <a:br>
                        <a:rPr lang="en-US" sz="1050">
                          <a:effectLst/>
                        </a:rPr>
                      </a:br>
                      <a:endParaRPr lang="ru-RU" sz="1050">
                        <a:effectLst/>
                        <a:latin typeface="Calibri" panose="020F0502020204030204" pitchFamily="34" charset="0"/>
                        <a:ea typeface="Times New Roman" panose="02020603050405020304" pitchFamily="18" charset="0"/>
                      </a:endParaRPr>
                    </a:p>
                  </a:txBody>
                  <a:tcPr marL="37360" marR="37360" marT="0" marB="0"/>
                </a:tc>
                <a:tc>
                  <a:txBody>
                    <a:bodyPr/>
                    <a:lstStyle/>
                    <a:p>
                      <a:pPr algn="l"/>
                      <a:r>
                        <a:rPr lang="ru-RU" sz="1050">
                          <a:effectLst/>
                        </a:rPr>
                        <a:t>Initially </a:t>
                      </a:r>
                    </a:p>
                    <a:p>
                      <a:pPr algn="l">
                        <a:spcAft>
                          <a:spcPts val="0"/>
                        </a:spcAft>
                      </a:pPr>
                      <a:r>
                        <a:rPr lang="en-US" sz="1050">
                          <a:effectLst/>
                        </a:rPr>
                        <a:t> </a:t>
                      </a:r>
                      <a:endParaRPr lang="ru-RU" sz="1050">
                        <a:effectLst/>
                        <a:latin typeface="Calibri" panose="020F0502020204030204" pitchFamily="34" charset="0"/>
                        <a:ea typeface="Calibri" panose="020F0502020204030204" pitchFamily="34" charset="0"/>
                        <a:cs typeface="Times New Roman" panose="02020603050405020304" pitchFamily="18" charset="0"/>
                      </a:endParaRPr>
                    </a:p>
                  </a:txBody>
                  <a:tcPr marL="37360" marR="37360" marT="0" marB="0"/>
                </a:tc>
                <a:extLst>
                  <a:ext uri="{0D108BD9-81ED-4DB2-BD59-A6C34878D82A}">
                    <a16:rowId xmlns:a16="http://schemas.microsoft.com/office/drawing/2014/main" val="1002470200"/>
                  </a:ext>
                </a:extLst>
              </a:tr>
              <a:tr h="273139">
                <a:tc>
                  <a:txBody>
                    <a:bodyPr/>
                    <a:lstStyle/>
                    <a:p>
                      <a:pPr algn="l">
                        <a:spcAft>
                          <a:spcPts val="0"/>
                        </a:spcAft>
                      </a:pPr>
                      <a:r>
                        <a:rPr lang="ru-RU" sz="1050">
                          <a:effectLst/>
                        </a:rPr>
                        <a:t>4</a:t>
                      </a:r>
                      <a:endParaRPr lang="ru-RU" sz="1050">
                        <a:effectLst/>
                        <a:latin typeface="Calibri" panose="020F0502020204030204" pitchFamily="34" charset="0"/>
                        <a:ea typeface="Calibri" panose="020F0502020204030204" pitchFamily="34" charset="0"/>
                        <a:cs typeface="Times New Roman" panose="02020603050405020304" pitchFamily="18" charset="0"/>
                      </a:endParaRPr>
                    </a:p>
                  </a:txBody>
                  <a:tcPr marL="37360" marR="37360" marT="0" marB="0"/>
                </a:tc>
                <a:tc>
                  <a:txBody>
                    <a:bodyPr/>
                    <a:lstStyle/>
                    <a:p>
                      <a:pPr algn="l"/>
                      <a:r>
                        <a:rPr lang="en-US" sz="1050">
                          <a:effectLst/>
                        </a:rPr>
                        <a:t>Licence for storage of petrol/diesel on form XV under the petroleum rules 2002 </a:t>
                      </a:r>
                      <a:endParaRPr lang="ru-RU" sz="1050">
                        <a:effectLst/>
                      </a:endParaRPr>
                    </a:p>
                    <a:p>
                      <a:pPr algn="l"/>
                      <a:r>
                        <a:rPr lang="en-US" sz="1050">
                          <a:effectLst/>
                        </a:rPr>
                        <a:t> </a:t>
                      </a:r>
                      <a:endParaRPr lang="ru-RU" sz="1050">
                        <a:effectLst/>
                        <a:latin typeface="Calibri" panose="020F0502020204030204" pitchFamily="34" charset="0"/>
                        <a:ea typeface="Times New Roman" panose="02020603050405020304" pitchFamily="18" charset="0"/>
                      </a:endParaRPr>
                    </a:p>
                  </a:txBody>
                  <a:tcPr marL="37360" marR="37360" marT="0" marB="0"/>
                </a:tc>
                <a:tc>
                  <a:txBody>
                    <a:bodyPr/>
                    <a:lstStyle/>
                    <a:p>
                      <a:pPr algn="l"/>
                      <a:r>
                        <a:rPr lang="ru-RU" sz="1050">
                          <a:effectLst/>
                        </a:rPr>
                        <a:t>2 yearly </a:t>
                      </a:r>
                    </a:p>
                    <a:p>
                      <a:pPr algn="l">
                        <a:spcAft>
                          <a:spcPts val="0"/>
                        </a:spcAft>
                      </a:pPr>
                      <a:r>
                        <a:rPr lang="en-US" sz="1050">
                          <a:effectLst/>
                        </a:rPr>
                        <a:t> </a:t>
                      </a:r>
                      <a:endParaRPr lang="ru-RU" sz="1050">
                        <a:effectLst/>
                        <a:latin typeface="Calibri" panose="020F0502020204030204" pitchFamily="34" charset="0"/>
                        <a:ea typeface="Calibri" panose="020F0502020204030204" pitchFamily="34" charset="0"/>
                        <a:cs typeface="Times New Roman" panose="02020603050405020304" pitchFamily="18" charset="0"/>
                      </a:endParaRPr>
                    </a:p>
                  </a:txBody>
                  <a:tcPr marL="37360" marR="37360" marT="0" marB="0"/>
                </a:tc>
                <a:extLst>
                  <a:ext uri="{0D108BD9-81ED-4DB2-BD59-A6C34878D82A}">
                    <a16:rowId xmlns:a16="http://schemas.microsoft.com/office/drawing/2014/main" val="4038130500"/>
                  </a:ext>
                </a:extLst>
              </a:tr>
              <a:tr h="218511">
                <a:tc>
                  <a:txBody>
                    <a:bodyPr/>
                    <a:lstStyle/>
                    <a:p>
                      <a:pPr algn="l">
                        <a:spcAft>
                          <a:spcPts val="0"/>
                        </a:spcAft>
                      </a:pPr>
                      <a:r>
                        <a:rPr lang="ru-RU" sz="1050">
                          <a:effectLst/>
                        </a:rPr>
                        <a:t>5</a:t>
                      </a:r>
                      <a:endParaRPr lang="ru-RU" sz="1050">
                        <a:effectLst/>
                        <a:latin typeface="Calibri" panose="020F0502020204030204" pitchFamily="34" charset="0"/>
                        <a:ea typeface="Calibri" panose="020F0502020204030204" pitchFamily="34" charset="0"/>
                        <a:cs typeface="Times New Roman" panose="02020603050405020304" pitchFamily="18" charset="0"/>
                      </a:endParaRPr>
                    </a:p>
                  </a:txBody>
                  <a:tcPr marL="37360" marR="37360" marT="0" marB="0"/>
                </a:tc>
                <a:tc>
                  <a:txBody>
                    <a:bodyPr/>
                    <a:lstStyle/>
                    <a:p>
                      <a:pPr algn="l"/>
                      <a:r>
                        <a:rPr lang="ru-RU" sz="1050">
                          <a:effectLst/>
                        </a:rPr>
                        <a:t>Income tax exemption certificate </a:t>
                      </a:r>
                    </a:p>
                    <a:p>
                      <a:pPr algn="l"/>
                      <a:r>
                        <a:rPr lang="en-US" sz="1050">
                          <a:effectLst/>
                        </a:rPr>
                        <a:t> </a:t>
                      </a:r>
                      <a:endParaRPr lang="ru-RU" sz="1050">
                        <a:effectLst/>
                        <a:latin typeface="Calibri" panose="020F0502020204030204" pitchFamily="34" charset="0"/>
                        <a:ea typeface="Times New Roman" panose="02020603050405020304" pitchFamily="18" charset="0"/>
                      </a:endParaRPr>
                    </a:p>
                  </a:txBody>
                  <a:tcPr marL="37360" marR="37360" marT="0" marB="0"/>
                </a:tc>
                <a:tc>
                  <a:txBody>
                    <a:bodyPr/>
                    <a:lstStyle/>
                    <a:p>
                      <a:pPr algn="l"/>
                      <a:r>
                        <a:rPr lang="ru-RU" sz="1050">
                          <a:effectLst/>
                        </a:rPr>
                        <a:t>3 yearly</a:t>
                      </a:r>
                    </a:p>
                    <a:p>
                      <a:pPr algn="l">
                        <a:spcAft>
                          <a:spcPts val="0"/>
                        </a:spcAft>
                      </a:pPr>
                      <a:r>
                        <a:rPr lang="en-US" sz="1050">
                          <a:effectLst/>
                        </a:rPr>
                        <a:t> </a:t>
                      </a:r>
                      <a:endParaRPr lang="ru-RU" sz="1050">
                        <a:effectLst/>
                        <a:latin typeface="Calibri" panose="020F0502020204030204" pitchFamily="34" charset="0"/>
                        <a:ea typeface="Calibri" panose="020F0502020204030204" pitchFamily="34" charset="0"/>
                        <a:cs typeface="Times New Roman" panose="02020603050405020304" pitchFamily="18" charset="0"/>
                      </a:endParaRPr>
                    </a:p>
                  </a:txBody>
                  <a:tcPr marL="37360" marR="37360" marT="0" marB="0"/>
                </a:tc>
                <a:extLst>
                  <a:ext uri="{0D108BD9-81ED-4DB2-BD59-A6C34878D82A}">
                    <a16:rowId xmlns:a16="http://schemas.microsoft.com/office/drawing/2014/main" val="3774127164"/>
                  </a:ext>
                </a:extLst>
              </a:tr>
              <a:tr h="218511">
                <a:tc>
                  <a:txBody>
                    <a:bodyPr/>
                    <a:lstStyle/>
                    <a:p>
                      <a:pPr algn="l">
                        <a:spcAft>
                          <a:spcPts val="0"/>
                        </a:spcAft>
                      </a:pPr>
                      <a:r>
                        <a:rPr lang="ru-RU" sz="1050">
                          <a:effectLst/>
                        </a:rPr>
                        <a:t>6</a:t>
                      </a:r>
                      <a:endParaRPr lang="ru-RU" sz="1050">
                        <a:effectLst/>
                        <a:latin typeface="Calibri" panose="020F0502020204030204" pitchFamily="34" charset="0"/>
                        <a:ea typeface="Calibri" panose="020F0502020204030204" pitchFamily="34" charset="0"/>
                        <a:cs typeface="Times New Roman" panose="02020603050405020304" pitchFamily="18" charset="0"/>
                      </a:endParaRPr>
                    </a:p>
                  </a:txBody>
                  <a:tcPr marL="37360" marR="37360" marT="0" marB="0"/>
                </a:tc>
                <a:tc>
                  <a:txBody>
                    <a:bodyPr/>
                    <a:lstStyle/>
                    <a:p>
                      <a:pPr algn="l"/>
                      <a:r>
                        <a:rPr lang="ru-RU" sz="1050">
                          <a:effectLst/>
                        </a:rPr>
                        <a:t>NOC from Delhi fire services </a:t>
                      </a:r>
                    </a:p>
                    <a:p>
                      <a:pPr algn="l"/>
                      <a:r>
                        <a:rPr lang="en-US" sz="1050">
                          <a:effectLst/>
                        </a:rPr>
                        <a:t> </a:t>
                      </a:r>
                      <a:endParaRPr lang="ru-RU" sz="1050">
                        <a:effectLst/>
                        <a:latin typeface="Calibri" panose="020F0502020204030204" pitchFamily="34" charset="0"/>
                        <a:ea typeface="Times New Roman" panose="02020603050405020304" pitchFamily="18" charset="0"/>
                      </a:endParaRPr>
                    </a:p>
                  </a:txBody>
                  <a:tcPr marL="37360" marR="37360" marT="0" marB="0"/>
                </a:tc>
                <a:tc>
                  <a:txBody>
                    <a:bodyPr/>
                    <a:lstStyle/>
                    <a:p>
                      <a:pPr algn="l"/>
                      <a:r>
                        <a:rPr lang="ru-RU" sz="1050">
                          <a:effectLst/>
                        </a:rPr>
                        <a:t>Before implementation </a:t>
                      </a:r>
                    </a:p>
                    <a:p>
                      <a:pPr algn="l">
                        <a:spcAft>
                          <a:spcPts val="0"/>
                        </a:spcAft>
                      </a:pPr>
                      <a:r>
                        <a:rPr lang="en-US" sz="1050">
                          <a:effectLst/>
                        </a:rPr>
                        <a:t> </a:t>
                      </a:r>
                      <a:endParaRPr lang="ru-RU" sz="1050">
                        <a:effectLst/>
                        <a:latin typeface="Calibri" panose="020F0502020204030204" pitchFamily="34" charset="0"/>
                        <a:ea typeface="Calibri" panose="020F0502020204030204" pitchFamily="34" charset="0"/>
                        <a:cs typeface="Times New Roman" panose="02020603050405020304" pitchFamily="18" charset="0"/>
                      </a:endParaRPr>
                    </a:p>
                  </a:txBody>
                  <a:tcPr marL="37360" marR="37360" marT="0" marB="0"/>
                </a:tc>
                <a:extLst>
                  <a:ext uri="{0D108BD9-81ED-4DB2-BD59-A6C34878D82A}">
                    <a16:rowId xmlns:a16="http://schemas.microsoft.com/office/drawing/2014/main" val="125747498"/>
                  </a:ext>
                </a:extLst>
              </a:tr>
              <a:tr h="400603">
                <a:tc>
                  <a:txBody>
                    <a:bodyPr/>
                    <a:lstStyle/>
                    <a:p>
                      <a:pPr algn="l">
                        <a:spcAft>
                          <a:spcPts val="0"/>
                        </a:spcAft>
                      </a:pPr>
                      <a:r>
                        <a:rPr lang="ru-RU" sz="1050">
                          <a:effectLst/>
                        </a:rPr>
                        <a:t>7</a:t>
                      </a:r>
                    </a:p>
                    <a:p>
                      <a:pPr algn="l">
                        <a:spcAft>
                          <a:spcPts val="0"/>
                        </a:spcAft>
                      </a:pPr>
                      <a:r>
                        <a:rPr lang="ru-RU" sz="1050">
                          <a:effectLst/>
                        </a:rPr>
                        <a:t> </a:t>
                      </a:r>
                      <a:endParaRPr lang="ru-RU" sz="1050">
                        <a:effectLst/>
                        <a:latin typeface="Calibri" panose="020F0502020204030204" pitchFamily="34" charset="0"/>
                        <a:ea typeface="Calibri" panose="020F0502020204030204" pitchFamily="34" charset="0"/>
                        <a:cs typeface="Times New Roman" panose="02020603050405020304" pitchFamily="18" charset="0"/>
                      </a:endParaRPr>
                    </a:p>
                  </a:txBody>
                  <a:tcPr marL="37360" marR="37360" marT="0" marB="0"/>
                </a:tc>
                <a:tc>
                  <a:txBody>
                    <a:bodyPr/>
                    <a:lstStyle/>
                    <a:p>
                      <a:pPr algn="l"/>
                      <a:br>
                        <a:rPr lang="en-US" sz="1050" dirty="0">
                          <a:effectLst/>
                        </a:rPr>
                      </a:br>
                      <a:r>
                        <a:rPr lang="en-US" sz="1050" dirty="0">
                          <a:effectLst/>
                        </a:rPr>
                        <a:t> Registration for operation of X-ray installation with AERB</a:t>
                      </a:r>
                      <a:endParaRPr lang="ru-RU" sz="1050" dirty="0">
                        <a:effectLst/>
                      </a:endParaRPr>
                    </a:p>
                    <a:p>
                      <a:pPr algn="l"/>
                      <a:r>
                        <a:rPr lang="en-US" sz="1050" dirty="0">
                          <a:effectLst/>
                        </a:rPr>
                        <a:t> </a:t>
                      </a:r>
                      <a:endParaRPr lang="ru-RU" sz="1050" dirty="0">
                        <a:effectLst/>
                        <a:latin typeface="Calibri" panose="020F0502020204030204" pitchFamily="34" charset="0"/>
                        <a:ea typeface="Times New Roman" panose="02020603050405020304" pitchFamily="18" charset="0"/>
                      </a:endParaRPr>
                    </a:p>
                  </a:txBody>
                  <a:tcPr marL="37360" marR="37360" marT="0" marB="0"/>
                </a:tc>
                <a:tc>
                  <a:txBody>
                    <a:bodyPr/>
                    <a:lstStyle/>
                    <a:p>
                      <a:pPr algn="l"/>
                      <a:r>
                        <a:rPr lang="ru-RU" sz="1050">
                          <a:effectLst/>
                        </a:rPr>
                        <a:t>Every 2 years </a:t>
                      </a:r>
                    </a:p>
                    <a:p>
                      <a:pPr algn="l">
                        <a:spcAft>
                          <a:spcPts val="0"/>
                        </a:spcAft>
                      </a:pPr>
                      <a:r>
                        <a:rPr lang="en-US" sz="1050">
                          <a:effectLst/>
                        </a:rPr>
                        <a:t> </a:t>
                      </a:r>
                      <a:endParaRPr lang="ru-RU" sz="1050">
                        <a:effectLst/>
                        <a:latin typeface="Calibri" panose="020F0502020204030204" pitchFamily="34" charset="0"/>
                        <a:ea typeface="Calibri" panose="020F0502020204030204" pitchFamily="34" charset="0"/>
                        <a:cs typeface="Times New Roman" panose="02020603050405020304" pitchFamily="18" charset="0"/>
                      </a:endParaRPr>
                    </a:p>
                  </a:txBody>
                  <a:tcPr marL="37360" marR="37360" marT="0" marB="0"/>
                </a:tc>
                <a:extLst>
                  <a:ext uri="{0D108BD9-81ED-4DB2-BD59-A6C34878D82A}">
                    <a16:rowId xmlns:a16="http://schemas.microsoft.com/office/drawing/2014/main" val="1024854148"/>
                  </a:ext>
                </a:extLst>
              </a:tr>
              <a:tr h="273139">
                <a:tc>
                  <a:txBody>
                    <a:bodyPr/>
                    <a:lstStyle/>
                    <a:p>
                      <a:pPr algn="l">
                        <a:spcAft>
                          <a:spcPts val="0"/>
                        </a:spcAft>
                      </a:pPr>
                      <a:r>
                        <a:rPr lang="ru-RU" sz="1050">
                          <a:effectLst/>
                        </a:rPr>
                        <a:t>8</a:t>
                      </a:r>
                      <a:endParaRPr lang="ru-RU" sz="1050">
                        <a:effectLst/>
                        <a:latin typeface="Calibri" panose="020F0502020204030204" pitchFamily="34" charset="0"/>
                        <a:ea typeface="Calibri" panose="020F0502020204030204" pitchFamily="34" charset="0"/>
                        <a:cs typeface="Times New Roman" panose="02020603050405020304" pitchFamily="18" charset="0"/>
                      </a:endParaRPr>
                    </a:p>
                  </a:txBody>
                  <a:tcPr marL="37360" marR="37360" marT="0" marB="0"/>
                </a:tc>
                <a:tc>
                  <a:txBody>
                    <a:bodyPr/>
                    <a:lstStyle/>
                    <a:p>
                      <a:pPr algn="l"/>
                      <a:r>
                        <a:rPr lang="en-US" sz="1050">
                          <a:effectLst/>
                        </a:rPr>
                        <a:t>Drug Licence for medical store, IPD pharmacy, OPD pharmacy </a:t>
                      </a:r>
                      <a:endParaRPr lang="ru-RU" sz="1050">
                        <a:effectLst/>
                      </a:endParaRPr>
                    </a:p>
                    <a:p>
                      <a:pPr algn="l"/>
                      <a:r>
                        <a:rPr lang="en-US" sz="1050">
                          <a:effectLst/>
                        </a:rPr>
                        <a:t> </a:t>
                      </a:r>
                      <a:endParaRPr lang="ru-RU" sz="1050">
                        <a:effectLst/>
                        <a:latin typeface="Calibri" panose="020F0502020204030204" pitchFamily="34" charset="0"/>
                        <a:ea typeface="Times New Roman" panose="02020603050405020304" pitchFamily="18" charset="0"/>
                      </a:endParaRPr>
                    </a:p>
                  </a:txBody>
                  <a:tcPr marL="37360" marR="37360" marT="0" marB="0"/>
                </a:tc>
                <a:tc>
                  <a:txBody>
                    <a:bodyPr/>
                    <a:lstStyle/>
                    <a:p>
                      <a:pPr algn="l"/>
                      <a:r>
                        <a:rPr lang="ru-RU" sz="1050">
                          <a:effectLst/>
                        </a:rPr>
                        <a:t>Every 5 years </a:t>
                      </a:r>
                    </a:p>
                    <a:p>
                      <a:pPr algn="l">
                        <a:spcAft>
                          <a:spcPts val="0"/>
                        </a:spcAft>
                      </a:pPr>
                      <a:r>
                        <a:rPr lang="en-US" sz="1050">
                          <a:effectLst/>
                        </a:rPr>
                        <a:t> </a:t>
                      </a:r>
                      <a:endParaRPr lang="ru-RU" sz="1050">
                        <a:effectLst/>
                        <a:latin typeface="Calibri" panose="020F0502020204030204" pitchFamily="34" charset="0"/>
                        <a:ea typeface="Calibri" panose="020F0502020204030204" pitchFamily="34" charset="0"/>
                        <a:cs typeface="Times New Roman" panose="02020603050405020304" pitchFamily="18" charset="0"/>
                      </a:endParaRPr>
                    </a:p>
                  </a:txBody>
                  <a:tcPr marL="37360" marR="37360" marT="0" marB="0"/>
                </a:tc>
                <a:extLst>
                  <a:ext uri="{0D108BD9-81ED-4DB2-BD59-A6C34878D82A}">
                    <a16:rowId xmlns:a16="http://schemas.microsoft.com/office/drawing/2014/main" val="706562260"/>
                  </a:ext>
                </a:extLst>
              </a:tr>
              <a:tr h="273139">
                <a:tc>
                  <a:txBody>
                    <a:bodyPr/>
                    <a:lstStyle/>
                    <a:p>
                      <a:pPr algn="l">
                        <a:spcAft>
                          <a:spcPts val="0"/>
                        </a:spcAft>
                      </a:pPr>
                      <a:r>
                        <a:rPr lang="ru-RU" sz="1050">
                          <a:effectLst/>
                        </a:rPr>
                        <a:t>9</a:t>
                      </a:r>
                      <a:endParaRPr lang="ru-RU" sz="1050">
                        <a:effectLst/>
                        <a:latin typeface="Calibri" panose="020F0502020204030204" pitchFamily="34" charset="0"/>
                        <a:ea typeface="Calibri" panose="020F0502020204030204" pitchFamily="34" charset="0"/>
                        <a:cs typeface="Times New Roman" panose="02020603050405020304" pitchFamily="18" charset="0"/>
                      </a:endParaRPr>
                    </a:p>
                  </a:txBody>
                  <a:tcPr marL="37360" marR="37360" marT="0" marB="0"/>
                </a:tc>
                <a:tc>
                  <a:txBody>
                    <a:bodyPr/>
                    <a:lstStyle/>
                    <a:p>
                      <a:pPr algn="l"/>
                      <a:r>
                        <a:rPr lang="en-US" sz="1050">
                          <a:effectLst/>
                        </a:rPr>
                        <a:t>Licence to operate blood bank under rule 122G of drug and cosmetic act </a:t>
                      </a:r>
                      <a:endParaRPr lang="ru-RU" sz="1050">
                        <a:effectLst/>
                      </a:endParaRPr>
                    </a:p>
                    <a:p>
                      <a:pPr algn="l"/>
                      <a:r>
                        <a:rPr lang="en-US" sz="1050">
                          <a:effectLst/>
                        </a:rPr>
                        <a:t> </a:t>
                      </a:r>
                      <a:endParaRPr lang="ru-RU" sz="1050">
                        <a:effectLst/>
                        <a:latin typeface="Calibri" panose="020F0502020204030204" pitchFamily="34" charset="0"/>
                        <a:ea typeface="Times New Roman" panose="02020603050405020304" pitchFamily="18" charset="0"/>
                      </a:endParaRPr>
                    </a:p>
                  </a:txBody>
                  <a:tcPr marL="37360" marR="37360" marT="0" marB="0"/>
                </a:tc>
                <a:tc>
                  <a:txBody>
                    <a:bodyPr/>
                    <a:lstStyle/>
                    <a:p>
                      <a:pPr algn="l"/>
                      <a:r>
                        <a:rPr lang="ru-RU" sz="1050">
                          <a:effectLst/>
                        </a:rPr>
                        <a:t>Every 5 years </a:t>
                      </a:r>
                    </a:p>
                    <a:p>
                      <a:pPr algn="l">
                        <a:spcAft>
                          <a:spcPts val="0"/>
                        </a:spcAft>
                      </a:pPr>
                      <a:r>
                        <a:rPr lang="en-US" sz="1050">
                          <a:effectLst/>
                        </a:rPr>
                        <a:t> </a:t>
                      </a:r>
                      <a:endParaRPr lang="ru-RU" sz="1050">
                        <a:effectLst/>
                        <a:latin typeface="Calibri" panose="020F0502020204030204" pitchFamily="34" charset="0"/>
                        <a:ea typeface="Calibri" panose="020F0502020204030204" pitchFamily="34" charset="0"/>
                        <a:cs typeface="Times New Roman" panose="02020603050405020304" pitchFamily="18" charset="0"/>
                      </a:endParaRPr>
                    </a:p>
                  </a:txBody>
                  <a:tcPr marL="37360" marR="37360" marT="0" marB="0"/>
                </a:tc>
                <a:extLst>
                  <a:ext uri="{0D108BD9-81ED-4DB2-BD59-A6C34878D82A}">
                    <a16:rowId xmlns:a16="http://schemas.microsoft.com/office/drawing/2014/main" val="6952951"/>
                  </a:ext>
                </a:extLst>
              </a:tr>
              <a:tr h="254928">
                <a:tc>
                  <a:txBody>
                    <a:bodyPr/>
                    <a:lstStyle/>
                    <a:p>
                      <a:pPr algn="l">
                        <a:spcAft>
                          <a:spcPts val="0"/>
                        </a:spcAft>
                      </a:pPr>
                      <a:r>
                        <a:rPr lang="ru-RU" sz="1050">
                          <a:effectLst/>
                        </a:rPr>
                        <a:t>10</a:t>
                      </a:r>
                      <a:endParaRPr lang="ru-RU" sz="1050">
                        <a:effectLst/>
                        <a:latin typeface="Calibri" panose="020F0502020204030204" pitchFamily="34" charset="0"/>
                        <a:ea typeface="Calibri" panose="020F0502020204030204" pitchFamily="34" charset="0"/>
                        <a:cs typeface="Times New Roman" panose="02020603050405020304" pitchFamily="18" charset="0"/>
                      </a:endParaRPr>
                    </a:p>
                  </a:txBody>
                  <a:tcPr marL="37360" marR="37360" marT="0" marB="0"/>
                </a:tc>
                <a:tc>
                  <a:txBody>
                    <a:bodyPr/>
                    <a:lstStyle/>
                    <a:p>
                      <a:pPr algn="l"/>
                      <a:r>
                        <a:rPr lang="ru-RU" sz="1050">
                          <a:effectLst/>
                        </a:rPr>
                        <a:t>Registration under PNDT Act 1994 </a:t>
                      </a:r>
                    </a:p>
                    <a:p>
                      <a:pPr algn="l"/>
                      <a:r>
                        <a:rPr lang="en-US" sz="1050">
                          <a:effectLst/>
                        </a:rPr>
                        <a:t> </a:t>
                      </a:r>
                      <a:endParaRPr lang="ru-RU" sz="1050">
                        <a:effectLst/>
                        <a:latin typeface="Calibri" panose="020F0502020204030204" pitchFamily="34" charset="0"/>
                        <a:ea typeface="Times New Roman" panose="02020603050405020304" pitchFamily="18" charset="0"/>
                      </a:endParaRPr>
                    </a:p>
                  </a:txBody>
                  <a:tcPr marL="37360" marR="37360" marT="0" marB="0"/>
                </a:tc>
                <a:tc>
                  <a:txBody>
                    <a:bodyPr/>
                    <a:lstStyle/>
                    <a:p>
                      <a:pPr algn="l"/>
                      <a:r>
                        <a:rPr lang="ru-RU" sz="1050">
                          <a:effectLst/>
                        </a:rPr>
                        <a:t>Every 5 years </a:t>
                      </a:r>
                    </a:p>
                    <a:p>
                      <a:pPr algn="l">
                        <a:spcAft>
                          <a:spcPts val="0"/>
                        </a:spcAft>
                      </a:pPr>
                      <a:r>
                        <a:rPr lang="en-US" sz="1050">
                          <a:effectLst/>
                        </a:rPr>
                        <a:t> </a:t>
                      </a:r>
                      <a:endParaRPr lang="ru-RU" sz="1050">
                        <a:effectLst/>
                        <a:latin typeface="Calibri" panose="020F0502020204030204" pitchFamily="34" charset="0"/>
                        <a:ea typeface="Calibri" panose="020F0502020204030204" pitchFamily="34" charset="0"/>
                        <a:cs typeface="Times New Roman" panose="02020603050405020304" pitchFamily="18" charset="0"/>
                      </a:endParaRPr>
                    </a:p>
                  </a:txBody>
                  <a:tcPr marL="37360" marR="37360" marT="0" marB="0"/>
                </a:tc>
                <a:extLst>
                  <a:ext uri="{0D108BD9-81ED-4DB2-BD59-A6C34878D82A}">
                    <a16:rowId xmlns:a16="http://schemas.microsoft.com/office/drawing/2014/main" val="1720653208"/>
                  </a:ext>
                </a:extLst>
              </a:tr>
              <a:tr h="254928">
                <a:tc>
                  <a:txBody>
                    <a:bodyPr/>
                    <a:lstStyle/>
                    <a:p>
                      <a:pPr algn="l">
                        <a:spcAft>
                          <a:spcPts val="0"/>
                        </a:spcAft>
                      </a:pPr>
                      <a:r>
                        <a:rPr lang="ru-RU" sz="1050">
                          <a:effectLst/>
                        </a:rPr>
                        <a:t>11</a:t>
                      </a:r>
                      <a:endParaRPr lang="ru-RU" sz="1050">
                        <a:effectLst/>
                        <a:latin typeface="Calibri" panose="020F0502020204030204" pitchFamily="34" charset="0"/>
                        <a:ea typeface="Calibri" panose="020F0502020204030204" pitchFamily="34" charset="0"/>
                        <a:cs typeface="Times New Roman" panose="02020603050405020304" pitchFamily="18" charset="0"/>
                      </a:endParaRPr>
                    </a:p>
                  </a:txBody>
                  <a:tcPr marL="37360" marR="37360" marT="0" marB="0"/>
                </a:tc>
                <a:tc>
                  <a:txBody>
                    <a:bodyPr/>
                    <a:lstStyle/>
                    <a:p>
                      <a:pPr algn="l"/>
                      <a:r>
                        <a:rPr lang="ru-RU" sz="1050">
                          <a:effectLst/>
                        </a:rPr>
                        <a:t>Income tax registration/PAN </a:t>
                      </a:r>
                    </a:p>
                    <a:p>
                      <a:pPr algn="l"/>
                      <a:r>
                        <a:rPr lang="en-US" sz="1050">
                          <a:effectLst/>
                        </a:rPr>
                        <a:t> </a:t>
                      </a:r>
                      <a:endParaRPr lang="ru-RU" sz="1050">
                        <a:effectLst/>
                        <a:latin typeface="Calibri" panose="020F0502020204030204" pitchFamily="34" charset="0"/>
                        <a:ea typeface="Times New Roman" panose="02020603050405020304" pitchFamily="18" charset="0"/>
                      </a:endParaRPr>
                    </a:p>
                  </a:txBody>
                  <a:tcPr marL="37360" marR="37360" marT="0" marB="0"/>
                </a:tc>
                <a:tc>
                  <a:txBody>
                    <a:bodyPr/>
                    <a:lstStyle/>
                    <a:p>
                      <a:pPr algn="l"/>
                      <a:r>
                        <a:rPr lang="ru-RU" sz="1050">
                          <a:effectLst/>
                        </a:rPr>
                        <a:t>Once only </a:t>
                      </a:r>
                    </a:p>
                    <a:p>
                      <a:pPr algn="l">
                        <a:spcAft>
                          <a:spcPts val="0"/>
                        </a:spcAft>
                      </a:pPr>
                      <a:r>
                        <a:rPr lang="en-US" sz="1050">
                          <a:effectLst/>
                        </a:rPr>
                        <a:t> </a:t>
                      </a:r>
                      <a:endParaRPr lang="ru-RU" sz="1050">
                        <a:effectLst/>
                        <a:latin typeface="Calibri" panose="020F0502020204030204" pitchFamily="34" charset="0"/>
                        <a:ea typeface="Calibri" panose="020F0502020204030204" pitchFamily="34" charset="0"/>
                        <a:cs typeface="Times New Roman" panose="02020603050405020304" pitchFamily="18" charset="0"/>
                      </a:endParaRPr>
                    </a:p>
                  </a:txBody>
                  <a:tcPr marL="37360" marR="37360" marT="0" marB="0"/>
                </a:tc>
                <a:extLst>
                  <a:ext uri="{0D108BD9-81ED-4DB2-BD59-A6C34878D82A}">
                    <a16:rowId xmlns:a16="http://schemas.microsoft.com/office/drawing/2014/main" val="4097234146"/>
                  </a:ext>
                </a:extLst>
              </a:tr>
              <a:tr h="254928">
                <a:tc>
                  <a:txBody>
                    <a:bodyPr/>
                    <a:lstStyle/>
                    <a:p>
                      <a:pPr algn="l">
                        <a:spcAft>
                          <a:spcPts val="0"/>
                        </a:spcAft>
                      </a:pPr>
                      <a:r>
                        <a:rPr lang="ru-RU" sz="1050">
                          <a:effectLst/>
                        </a:rPr>
                        <a:t>12</a:t>
                      </a:r>
                      <a:endParaRPr lang="ru-RU" sz="1050">
                        <a:effectLst/>
                        <a:latin typeface="Calibri" panose="020F0502020204030204" pitchFamily="34" charset="0"/>
                        <a:ea typeface="Calibri" panose="020F0502020204030204" pitchFamily="34" charset="0"/>
                        <a:cs typeface="Times New Roman" panose="02020603050405020304" pitchFamily="18" charset="0"/>
                      </a:endParaRPr>
                    </a:p>
                  </a:txBody>
                  <a:tcPr marL="37360" marR="37360" marT="0" marB="0"/>
                </a:tc>
                <a:tc>
                  <a:txBody>
                    <a:bodyPr/>
                    <a:lstStyle/>
                    <a:p>
                      <a:pPr algn="l"/>
                      <a:r>
                        <a:rPr lang="ru-RU" sz="1050">
                          <a:effectLst/>
                        </a:rPr>
                        <a:t>Registration for VAT/Sales tax </a:t>
                      </a:r>
                    </a:p>
                    <a:p>
                      <a:pPr algn="l"/>
                      <a:r>
                        <a:rPr lang="en-US" sz="1050">
                          <a:effectLst/>
                        </a:rPr>
                        <a:t> </a:t>
                      </a:r>
                      <a:endParaRPr lang="ru-RU" sz="1050">
                        <a:effectLst/>
                        <a:latin typeface="Calibri" panose="020F0502020204030204" pitchFamily="34" charset="0"/>
                        <a:ea typeface="Times New Roman" panose="02020603050405020304" pitchFamily="18" charset="0"/>
                      </a:endParaRPr>
                    </a:p>
                  </a:txBody>
                  <a:tcPr marL="37360" marR="37360" marT="0" marB="0"/>
                </a:tc>
                <a:tc>
                  <a:txBody>
                    <a:bodyPr/>
                    <a:lstStyle/>
                    <a:p>
                      <a:pPr algn="l"/>
                      <a:r>
                        <a:rPr lang="ru-RU" sz="1050">
                          <a:effectLst/>
                        </a:rPr>
                        <a:t>Once only </a:t>
                      </a:r>
                    </a:p>
                    <a:p>
                      <a:pPr algn="l">
                        <a:spcAft>
                          <a:spcPts val="0"/>
                        </a:spcAft>
                      </a:pPr>
                      <a:r>
                        <a:rPr lang="en-US" sz="1050">
                          <a:effectLst/>
                        </a:rPr>
                        <a:t> </a:t>
                      </a:r>
                      <a:endParaRPr lang="ru-RU" sz="1050">
                        <a:effectLst/>
                        <a:latin typeface="Calibri" panose="020F0502020204030204" pitchFamily="34" charset="0"/>
                        <a:ea typeface="Calibri" panose="020F0502020204030204" pitchFamily="34" charset="0"/>
                        <a:cs typeface="Times New Roman" panose="02020603050405020304" pitchFamily="18" charset="0"/>
                      </a:endParaRPr>
                    </a:p>
                  </a:txBody>
                  <a:tcPr marL="37360" marR="37360" marT="0" marB="0"/>
                </a:tc>
                <a:extLst>
                  <a:ext uri="{0D108BD9-81ED-4DB2-BD59-A6C34878D82A}">
                    <a16:rowId xmlns:a16="http://schemas.microsoft.com/office/drawing/2014/main" val="979393104"/>
                  </a:ext>
                </a:extLst>
              </a:tr>
              <a:tr h="254928">
                <a:tc>
                  <a:txBody>
                    <a:bodyPr/>
                    <a:lstStyle/>
                    <a:p>
                      <a:pPr algn="l">
                        <a:spcAft>
                          <a:spcPts val="0"/>
                        </a:spcAft>
                      </a:pPr>
                      <a:r>
                        <a:rPr lang="ru-RU" sz="1050">
                          <a:effectLst/>
                        </a:rPr>
                        <a:t>13</a:t>
                      </a:r>
                      <a:endParaRPr lang="ru-RU" sz="1050">
                        <a:effectLst/>
                        <a:latin typeface="Calibri" panose="020F0502020204030204" pitchFamily="34" charset="0"/>
                        <a:ea typeface="Calibri" panose="020F0502020204030204" pitchFamily="34" charset="0"/>
                        <a:cs typeface="Times New Roman" panose="02020603050405020304" pitchFamily="18" charset="0"/>
                      </a:endParaRPr>
                    </a:p>
                  </a:txBody>
                  <a:tcPr marL="37360" marR="37360" marT="0" marB="0"/>
                </a:tc>
                <a:tc>
                  <a:txBody>
                    <a:bodyPr/>
                    <a:lstStyle/>
                    <a:p>
                      <a:pPr algn="l"/>
                      <a:r>
                        <a:rPr lang="ru-RU" sz="1050">
                          <a:effectLst/>
                        </a:rPr>
                        <a:t>Registration for EPF </a:t>
                      </a:r>
                    </a:p>
                    <a:p>
                      <a:pPr algn="l"/>
                      <a:r>
                        <a:rPr lang="ru-RU" sz="1050">
                          <a:effectLst/>
                        </a:rPr>
                        <a:t> </a:t>
                      </a:r>
                      <a:endParaRPr lang="ru-RU" sz="1050">
                        <a:effectLst/>
                        <a:latin typeface="Calibri" panose="020F0502020204030204" pitchFamily="34" charset="0"/>
                        <a:ea typeface="Times New Roman" panose="02020603050405020304" pitchFamily="18" charset="0"/>
                      </a:endParaRPr>
                    </a:p>
                  </a:txBody>
                  <a:tcPr marL="37360" marR="37360" marT="0" marB="0"/>
                </a:tc>
                <a:tc>
                  <a:txBody>
                    <a:bodyPr/>
                    <a:lstStyle/>
                    <a:p>
                      <a:pPr algn="l"/>
                      <a:r>
                        <a:rPr lang="ru-RU" sz="1050">
                          <a:effectLst/>
                        </a:rPr>
                        <a:t>Once only </a:t>
                      </a:r>
                    </a:p>
                    <a:p>
                      <a:pPr algn="l">
                        <a:spcAft>
                          <a:spcPts val="0"/>
                        </a:spcAft>
                      </a:pPr>
                      <a:r>
                        <a:rPr lang="en-US" sz="1050">
                          <a:effectLst/>
                        </a:rPr>
                        <a:t> </a:t>
                      </a:r>
                      <a:endParaRPr lang="ru-RU" sz="1050">
                        <a:effectLst/>
                        <a:latin typeface="Calibri" panose="020F0502020204030204" pitchFamily="34" charset="0"/>
                        <a:ea typeface="Calibri" panose="020F0502020204030204" pitchFamily="34" charset="0"/>
                        <a:cs typeface="Times New Roman" panose="02020603050405020304" pitchFamily="18" charset="0"/>
                      </a:endParaRPr>
                    </a:p>
                  </a:txBody>
                  <a:tcPr marL="37360" marR="37360" marT="0" marB="0"/>
                </a:tc>
                <a:extLst>
                  <a:ext uri="{0D108BD9-81ED-4DB2-BD59-A6C34878D82A}">
                    <a16:rowId xmlns:a16="http://schemas.microsoft.com/office/drawing/2014/main" val="2010924791"/>
                  </a:ext>
                </a:extLst>
              </a:tr>
              <a:tr h="254928">
                <a:tc>
                  <a:txBody>
                    <a:bodyPr/>
                    <a:lstStyle/>
                    <a:p>
                      <a:pPr algn="l">
                        <a:spcAft>
                          <a:spcPts val="0"/>
                        </a:spcAft>
                      </a:pPr>
                      <a:r>
                        <a:rPr lang="ru-RU" sz="1050">
                          <a:effectLst/>
                        </a:rPr>
                        <a:t>14</a:t>
                      </a:r>
                      <a:endParaRPr lang="ru-RU" sz="1050">
                        <a:effectLst/>
                        <a:latin typeface="Calibri" panose="020F0502020204030204" pitchFamily="34" charset="0"/>
                        <a:ea typeface="Calibri" panose="020F0502020204030204" pitchFamily="34" charset="0"/>
                        <a:cs typeface="Times New Roman" panose="02020603050405020304" pitchFamily="18" charset="0"/>
                      </a:endParaRPr>
                    </a:p>
                  </a:txBody>
                  <a:tcPr marL="37360" marR="37360" marT="0" marB="0"/>
                </a:tc>
                <a:tc>
                  <a:txBody>
                    <a:bodyPr/>
                    <a:lstStyle/>
                    <a:p>
                      <a:pPr algn="l"/>
                      <a:r>
                        <a:rPr lang="en-US" sz="1050">
                          <a:effectLst/>
                        </a:rPr>
                        <a:t>Registration for ESI coverage of employee</a:t>
                      </a:r>
                      <a:endParaRPr lang="ru-RU" sz="1050">
                        <a:effectLst/>
                      </a:endParaRPr>
                    </a:p>
                    <a:p>
                      <a:pPr algn="l"/>
                      <a:r>
                        <a:rPr lang="en-US" sz="1050">
                          <a:effectLst/>
                        </a:rPr>
                        <a:t> </a:t>
                      </a:r>
                      <a:endParaRPr lang="ru-RU" sz="1050">
                        <a:effectLst/>
                        <a:latin typeface="Calibri" panose="020F0502020204030204" pitchFamily="34" charset="0"/>
                        <a:ea typeface="Times New Roman" panose="02020603050405020304" pitchFamily="18" charset="0"/>
                      </a:endParaRPr>
                    </a:p>
                  </a:txBody>
                  <a:tcPr marL="37360" marR="37360" marT="0" marB="0"/>
                </a:tc>
                <a:tc>
                  <a:txBody>
                    <a:bodyPr/>
                    <a:lstStyle/>
                    <a:p>
                      <a:pPr algn="l"/>
                      <a:r>
                        <a:rPr lang="ru-RU" sz="1050">
                          <a:effectLst/>
                        </a:rPr>
                        <a:t>Once only </a:t>
                      </a:r>
                    </a:p>
                    <a:p>
                      <a:pPr algn="l">
                        <a:spcAft>
                          <a:spcPts val="0"/>
                        </a:spcAft>
                      </a:pPr>
                      <a:r>
                        <a:rPr lang="en-US" sz="1050">
                          <a:effectLst/>
                        </a:rPr>
                        <a:t> </a:t>
                      </a:r>
                      <a:endParaRPr lang="ru-RU" sz="1050">
                        <a:effectLst/>
                        <a:latin typeface="Calibri" panose="020F0502020204030204" pitchFamily="34" charset="0"/>
                        <a:ea typeface="Calibri" panose="020F0502020204030204" pitchFamily="34" charset="0"/>
                        <a:cs typeface="Times New Roman" panose="02020603050405020304" pitchFamily="18" charset="0"/>
                      </a:endParaRPr>
                    </a:p>
                  </a:txBody>
                  <a:tcPr marL="37360" marR="37360" marT="0" marB="0"/>
                </a:tc>
                <a:extLst>
                  <a:ext uri="{0D108BD9-81ED-4DB2-BD59-A6C34878D82A}">
                    <a16:rowId xmlns:a16="http://schemas.microsoft.com/office/drawing/2014/main" val="1919383014"/>
                  </a:ext>
                </a:extLst>
              </a:tr>
              <a:tr h="309557">
                <a:tc>
                  <a:txBody>
                    <a:bodyPr/>
                    <a:lstStyle/>
                    <a:p>
                      <a:pPr algn="l">
                        <a:spcAft>
                          <a:spcPts val="0"/>
                        </a:spcAft>
                      </a:pPr>
                      <a:r>
                        <a:rPr lang="ru-RU" sz="1050">
                          <a:effectLst/>
                        </a:rPr>
                        <a:t>15</a:t>
                      </a:r>
                      <a:endParaRPr lang="ru-RU" sz="1050">
                        <a:effectLst/>
                        <a:latin typeface="Calibri" panose="020F0502020204030204" pitchFamily="34" charset="0"/>
                        <a:ea typeface="Calibri" panose="020F0502020204030204" pitchFamily="34" charset="0"/>
                        <a:cs typeface="Times New Roman" panose="02020603050405020304" pitchFamily="18" charset="0"/>
                      </a:endParaRPr>
                    </a:p>
                  </a:txBody>
                  <a:tcPr marL="37360" marR="37360" marT="0" marB="0"/>
                </a:tc>
                <a:tc>
                  <a:txBody>
                    <a:bodyPr/>
                    <a:lstStyle/>
                    <a:p>
                      <a:pPr algn="l"/>
                      <a:r>
                        <a:rPr lang="en-US" sz="1050">
                          <a:effectLst/>
                        </a:rPr>
                        <a:t>Registration under rule 34, sub rule (6) of MTP Act 1971 </a:t>
                      </a:r>
                      <a:endParaRPr lang="ru-RU" sz="1050">
                        <a:effectLst/>
                      </a:endParaRPr>
                    </a:p>
                    <a:p>
                      <a:pPr algn="l"/>
                      <a:r>
                        <a:rPr lang="en-US" sz="1050">
                          <a:effectLst/>
                        </a:rPr>
                        <a:t> </a:t>
                      </a:r>
                      <a:endParaRPr lang="ru-RU" sz="1050">
                        <a:effectLst/>
                        <a:latin typeface="Calibri" panose="020F0502020204030204" pitchFamily="34" charset="0"/>
                        <a:ea typeface="Times New Roman" panose="02020603050405020304" pitchFamily="18" charset="0"/>
                      </a:endParaRPr>
                    </a:p>
                  </a:txBody>
                  <a:tcPr marL="37360" marR="37360" marT="0" marB="0"/>
                </a:tc>
                <a:tc>
                  <a:txBody>
                    <a:bodyPr/>
                    <a:lstStyle/>
                    <a:p>
                      <a:pPr algn="l"/>
                      <a:r>
                        <a:rPr lang="ru-RU" sz="1050">
                          <a:effectLst/>
                        </a:rPr>
                        <a:t>One time registration </a:t>
                      </a:r>
                    </a:p>
                    <a:p>
                      <a:pPr algn="l">
                        <a:spcAft>
                          <a:spcPts val="0"/>
                        </a:spcAft>
                      </a:pPr>
                      <a:r>
                        <a:rPr lang="en-US" sz="1050">
                          <a:effectLst/>
                        </a:rPr>
                        <a:t> </a:t>
                      </a:r>
                      <a:endParaRPr lang="ru-RU" sz="1050">
                        <a:effectLst/>
                        <a:latin typeface="Calibri" panose="020F0502020204030204" pitchFamily="34" charset="0"/>
                        <a:ea typeface="Calibri" panose="020F0502020204030204" pitchFamily="34" charset="0"/>
                        <a:cs typeface="Times New Roman" panose="02020603050405020304" pitchFamily="18" charset="0"/>
                      </a:endParaRPr>
                    </a:p>
                  </a:txBody>
                  <a:tcPr marL="37360" marR="37360" marT="0" marB="0"/>
                </a:tc>
                <a:extLst>
                  <a:ext uri="{0D108BD9-81ED-4DB2-BD59-A6C34878D82A}">
                    <a16:rowId xmlns:a16="http://schemas.microsoft.com/office/drawing/2014/main" val="2804183857"/>
                  </a:ext>
                </a:extLst>
              </a:tr>
              <a:tr h="254928">
                <a:tc>
                  <a:txBody>
                    <a:bodyPr/>
                    <a:lstStyle/>
                    <a:p>
                      <a:pPr algn="l">
                        <a:spcAft>
                          <a:spcPts val="0"/>
                        </a:spcAft>
                      </a:pPr>
                      <a:r>
                        <a:rPr lang="ru-RU" sz="1050">
                          <a:effectLst/>
                        </a:rPr>
                        <a:t>16</a:t>
                      </a:r>
                      <a:endParaRPr lang="ru-RU" sz="1050">
                        <a:effectLst/>
                        <a:latin typeface="Calibri" panose="020F0502020204030204" pitchFamily="34" charset="0"/>
                        <a:ea typeface="Calibri" panose="020F0502020204030204" pitchFamily="34" charset="0"/>
                        <a:cs typeface="Times New Roman" panose="02020603050405020304" pitchFamily="18" charset="0"/>
                      </a:endParaRPr>
                    </a:p>
                  </a:txBody>
                  <a:tcPr marL="37360" marR="37360" marT="0" marB="0"/>
                </a:tc>
                <a:tc>
                  <a:txBody>
                    <a:bodyPr/>
                    <a:lstStyle/>
                    <a:p>
                      <a:pPr algn="l"/>
                      <a:r>
                        <a:rPr lang="en-US" sz="1050">
                          <a:effectLst/>
                        </a:rPr>
                        <a:t>Registration under Delhi nursing Home Act 1953</a:t>
                      </a:r>
                      <a:endParaRPr lang="ru-RU" sz="1050">
                        <a:effectLst/>
                      </a:endParaRPr>
                    </a:p>
                    <a:p>
                      <a:pPr algn="l"/>
                      <a:r>
                        <a:rPr lang="en-US" sz="1050">
                          <a:effectLst/>
                        </a:rPr>
                        <a:t> </a:t>
                      </a:r>
                      <a:endParaRPr lang="ru-RU" sz="1050">
                        <a:effectLst/>
                        <a:latin typeface="Calibri" panose="020F0502020204030204" pitchFamily="34" charset="0"/>
                        <a:ea typeface="Times New Roman" panose="02020603050405020304" pitchFamily="18" charset="0"/>
                      </a:endParaRPr>
                    </a:p>
                  </a:txBody>
                  <a:tcPr marL="37360" marR="37360" marT="0" marB="0"/>
                </a:tc>
                <a:tc>
                  <a:txBody>
                    <a:bodyPr/>
                    <a:lstStyle/>
                    <a:p>
                      <a:pPr algn="l"/>
                      <a:r>
                        <a:rPr lang="ru-RU" sz="1050">
                          <a:effectLst/>
                        </a:rPr>
                        <a:t>Yearly </a:t>
                      </a:r>
                    </a:p>
                    <a:p>
                      <a:pPr algn="l">
                        <a:spcAft>
                          <a:spcPts val="0"/>
                        </a:spcAft>
                      </a:pPr>
                      <a:r>
                        <a:rPr lang="en-US" sz="1050">
                          <a:effectLst/>
                        </a:rPr>
                        <a:t> </a:t>
                      </a:r>
                      <a:endParaRPr lang="ru-RU" sz="1050">
                        <a:effectLst/>
                        <a:latin typeface="Calibri" panose="020F0502020204030204" pitchFamily="34" charset="0"/>
                        <a:ea typeface="Calibri" panose="020F0502020204030204" pitchFamily="34" charset="0"/>
                        <a:cs typeface="Times New Roman" panose="02020603050405020304" pitchFamily="18" charset="0"/>
                      </a:endParaRPr>
                    </a:p>
                  </a:txBody>
                  <a:tcPr marL="37360" marR="37360" marT="0" marB="0"/>
                </a:tc>
                <a:extLst>
                  <a:ext uri="{0D108BD9-81ED-4DB2-BD59-A6C34878D82A}">
                    <a16:rowId xmlns:a16="http://schemas.microsoft.com/office/drawing/2014/main" val="3657380524"/>
                  </a:ext>
                </a:extLst>
              </a:tr>
              <a:tr h="254928">
                <a:tc>
                  <a:txBody>
                    <a:bodyPr/>
                    <a:lstStyle/>
                    <a:p>
                      <a:pPr algn="l">
                        <a:spcAft>
                          <a:spcPts val="0"/>
                        </a:spcAft>
                      </a:pPr>
                      <a:r>
                        <a:rPr lang="ru-RU" sz="1050">
                          <a:effectLst/>
                        </a:rPr>
                        <a:t>17</a:t>
                      </a:r>
                      <a:endParaRPr lang="ru-RU" sz="1050">
                        <a:effectLst/>
                        <a:latin typeface="Calibri" panose="020F0502020204030204" pitchFamily="34" charset="0"/>
                        <a:ea typeface="Calibri" panose="020F0502020204030204" pitchFamily="34" charset="0"/>
                        <a:cs typeface="Times New Roman" panose="02020603050405020304" pitchFamily="18" charset="0"/>
                      </a:endParaRPr>
                    </a:p>
                  </a:txBody>
                  <a:tcPr marL="37360" marR="37360" marT="0" marB="0"/>
                </a:tc>
                <a:tc>
                  <a:txBody>
                    <a:bodyPr/>
                    <a:lstStyle/>
                    <a:p>
                      <a:pPr algn="l"/>
                      <a:r>
                        <a:rPr lang="ru-RU" sz="1050">
                          <a:effectLst/>
                        </a:rPr>
                        <a:t>Indemnity insurance policy </a:t>
                      </a:r>
                    </a:p>
                    <a:p>
                      <a:pPr algn="l"/>
                      <a:r>
                        <a:rPr lang="en-US" sz="1050">
                          <a:effectLst/>
                        </a:rPr>
                        <a:t> </a:t>
                      </a:r>
                      <a:endParaRPr lang="ru-RU" sz="1050">
                        <a:effectLst/>
                        <a:latin typeface="Calibri" panose="020F0502020204030204" pitchFamily="34" charset="0"/>
                        <a:ea typeface="Times New Roman" panose="02020603050405020304" pitchFamily="18" charset="0"/>
                      </a:endParaRPr>
                    </a:p>
                  </a:txBody>
                  <a:tcPr marL="37360" marR="37360" marT="0" marB="0"/>
                </a:tc>
                <a:tc>
                  <a:txBody>
                    <a:bodyPr/>
                    <a:lstStyle/>
                    <a:p>
                      <a:pPr algn="l"/>
                      <a:r>
                        <a:rPr lang="ru-RU" sz="1050">
                          <a:effectLst/>
                        </a:rPr>
                        <a:t>Yearly </a:t>
                      </a:r>
                    </a:p>
                    <a:p>
                      <a:pPr algn="l">
                        <a:spcAft>
                          <a:spcPts val="0"/>
                        </a:spcAft>
                      </a:pPr>
                      <a:r>
                        <a:rPr lang="en-US" sz="1050">
                          <a:effectLst/>
                        </a:rPr>
                        <a:t> </a:t>
                      </a:r>
                      <a:endParaRPr lang="ru-RU" sz="1050">
                        <a:effectLst/>
                        <a:latin typeface="Calibri" panose="020F0502020204030204" pitchFamily="34" charset="0"/>
                        <a:ea typeface="Calibri" panose="020F0502020204030204" pitchFamily="34" charset="0"/>
                        <a:cs typeface="Times New Roman" panose="02020603050405020304" pitchFamily="18" charset="0"/>
                      </a:endParaRPr>
                    </a:p>
                  </a:txBody>
                  <a:tcPr marL="37360" marR="37360" marT="0" marB="0"/>
                </a:tc>
                <a:extLst>
                  <a:ext uri="{0D108BD9-81ED-4DB2-BD59-A6C34878D82A}">
                    <a16:rowId xmlns:a16="http://schemas.microsoft.com/office/drawing/2014/main" val="3231769930"/>
                  </a:ext>
                </a:extLst>
              </a:tr>
              <a:tr h="254928">
                <a:tc>
                  <a:txBody>
                    <a:bodyPr/>
                    <a:lstStyle/>
                    <a:p>
                      <a:pPr algn="l">
                        <a:spcAft>
                          <a:spcPts val="0"/>
                        </a:spcAft>
                      </a:pPr>
                      <a:r>
                        <a:rPr lang="ru-RU" sz="1050">
                          <a:effectLst/>
                        </a:rPr>
                        <a:t>18</a:t>
                      </a:r>
                      <a:endParaRPr lang="ru-RU" sz="1050">
                        <a:effectLst/>
                        <a:latin typeface="Calibri" panose="020F0502020204030204" pitchFamily="34" charset="0"/>
                        <a:ea typeface="Calibri" panose="020F0502020204030204" pitchFamily="34" charset="0"/>
                        <a:cs typeface="Times New Roman" panose="02020603050405020304" pitchFamily="18" charset="0"/>
                      </a:endParaRPr>
                    </a:p>
                  </a:txBody>
                  <a:tcPr marL="37360" marR="37360" marT="0" marB="0"/>
                </a:tc>
                <a:tc>
                  <a:txBody>
                    <a:bodyPr/>
                    <a:lstStyle/>
                    <a:p>
                      <a:pPr algn="l"/>
                      <a:r>
                        <a:rPr lang="en-US" sz="1050">
                          <a:effectLst/>
                        </a:rPr>
                        <a:t>Standard fire and special perils policy </a:t>
                      </a:r>
                      <a:endParaRPr lang="ru-RU" sz="1050">
                        <a:effectLst/>
                      </a:endParaRPr>
                    </a:p>
                    <a:p>
                      <a:pPr algn="l"/>
                      <a:r>
                        <a:rPr lang="en-US" sz="1050">
                          <a:effectLst/>
                        </a:rPr>
                        <a:t> </a:t>
                      </a:r>
                      <a:endParaRPr lang="ru-RU" sz="1050">
                        <a:effectLst/>
                        <a:latin typeface="Calibri" panose="020F0502020204030204" pitchFamily="34" charset="0"/>
                        <a:ea typeface="Times New Roman" panose="02020603050405020304" pitchFamily="18" charset="0"/>
                      </a:endParaRPr>
                    </a:p>
                  </a:txBody>
                  <a:tcPr marL="37360" marR="37360" marT="0" marB="0"/>
                </a:tc>
                <a:tc>
                  <a:txBody>
                    <a:bodyPr/>
                    <a:lstStyle/>
                    <a:p>
                      <a:pPr algn="l"/>
                      <a:r>
                        <a:rPr lang="ru-RU" sz="1050">
                          <a:effectLst/>
                        </a:rPr>
                        <a:t>Yearly </a:t>
                      </a:r>
                    </a:p>
                    <a:p>
                      <a:pPr algn="l">
                        <a:spcAft>
                          <a:spcPts val="0"/>
                        </a:spcAft>
                      </a:pPr>
                      <a:r>
                        <a:rPr lang="en-US" sz="1050">
                          <a:effectLst/>
                        </a:rPr>
                        <a:t> </a:t>
                      </a:r>
                      <a:endParaRPr lang="ru-RU" sz="1050">
                        <a:effectLst/>
                        <a:latin typeface="Calibri" panose="020F0502020204030204" pitchFamily="34" charset="0"/>
                        <a:ea typeface="Calibri" panose="020F0502020204030204" pitchFamily="34" charset="0"/>
                        <a:cs typeface="Times New Roman" panose="02020603050405020304" pitchFamily="18" charset="0"/>
                      </a:endParaRPr>
                    </a:p>
                  </a:txBody>
                  <a:tcPr marL="37360" marR="37360" marT="0" marB="0"/>
                </a:tc>
                <a:extLst>
                  <a:ext uri="{0D108BD9-81ED-4DB2-BD59-A6C34878D82A}">
                    <a16:rowId xmlns:a16="http://schemas.microsoft.com/office/drawing/2014/main" val="2415222612"/>
                  </a:ext>
                </a:extLst>
              </a:tr>
              <a:tr h="309557">
                <a:tc>
                  <a:txBody>
                    <a:bodyPr/>
                    <a:lstStyle/>
                    <a:p>
                      <a:pPr algn="l">
                        <a:spcAft>
                          <a:spcPts val="0"/>
                        </a:spcAft>
                      </a:pPr>
                      <a:r>
                        <a:rPr lang="ru-RU" sz="1050">
                          <a:effectLst/>
                        </a:rPr>
                        <a:t>19</a:t>
                      </a:r>
                      <a:endParaRPr lang="ru-RU" sz="1050">
                        <a:effectLst/>
                        <a:latin typeface="Calibri" panose="020F0502020204030204" pitchFamily="34" charset="0"/>
                        <a:ea typeface="Calibri" panose="020F0502020204030204" pitchFamily="34" charset="0"/>
                        <a:cs typeface="Times New Roman" panose="02020603050405020304" pitchFamily="18" charset="0"/>
                      </a:endParaRPr>
                    </a:p>
                  </a:txBody>
                  <a:tcPr marL="37360" marR="37360" marT="0" marB="0"/>
                </a:tc>
                <a:tc>
                  <a:txBody>
                    <a:bodyPr/>
                    <a:lstStyle/>
                    <a:p>
                      <a:pPr algn="l"/>
                      <a:r>
                        <a:rPr lang="en-US" sz="1050">
                          <a:effectLst/>
                        </a:rPr>
                        <a:t>Authorization for generation of BMW under BMW handling rule 1996</a:t>
                      </a:r>
                      <a:endParaRPr lang="ru-RU" sz="1050">
                        <a:effectLst/>
                      </a:endParaRPr>
                    </a:p>
                    <a:p>
                      <a:pPr algn="l"/>
                      <a:r>
                        <a:rPr lang="en-US" sz="1050">
                          <a:effectLst/>
                        </a:rPr>
                        <a:t> </a:t>
                      </a:r>
                      <a:endParaRPr lang="ru-RU" sz="1050">
                        <a:effectLst/>
                        <a:latin typeface="Calibri" panose="020F0502020204030204" pitchFamily="34" charset="0"/>
                        <a:ea typeface="Times New Roman" panose="02020603050405020304" pitchFamily="18" charset="0"/>
                      </a:endParaRPr>
                    </a:p>
                  </a:txBody>
                  <a:tcPr marL="37360" marR="37360" marT="0" marB="0"/>
                </a:tc>
                <a:tc>
                  <a:txBody>
                    <a:bodyPr/>
                    <a:lstStyle/>
                    <a:p>
                      <a:pPr algn="l"/>
                      <a:r>
                        <a:rPr lang="ru-RU" sz="1050">
                          <a:effectLst/>
                        </a:rPr>
                        <a:t>Yearly  </a:t>
                      </a:r>
                      <a:r>
                        <a:rPr lang="en-GB" sz="1050">
                          <a:effectLst/>
                        </a:rPr>
                        <a:t>reneval</a:t>
                      </a:r>
                      <a:endParaRPr lang="ru-RU" sz="1050">
                        <a:effectLst/>
                      </a:endParaRPr>
                    </a:p>
                    <a:p>
                      <a:pPr algn="l">
                        <a:spcAft>
                          <a:spcPts val="0"/>
                        </a:spcAft>
                      </a:pPr>
                      <a:r>
                        <a:rPr lang="en-US" sz="1050">
                          <a:effectLst/>
                        </a:rPr>
                        <a:t> </a:t>
                      </a:r>
                      <a:endParaRPr lang="ru-RU" sz="1050">
                        <a:effectLst/>
                        <a:latin typeface="Calibri" panose="020F0502020204030204" pitchFamily="34" charset="0"/>
                        <a:ea typeface="Calibri" panose="020F0502020204030204" pitchFamily="34" charset="0"/>
                        <a:cs typeface="Times New Roman" panose="02020603050405020304" pitchFamily="18" charset="0"/>
                      </a:endParaRPr>
                    </a:p>
                  </a:txBody>
                  <a:tcPr marL="37360" marR="37360" marT="0" marB="0"/>
                </a:tc>
                <a:extLst>
                  <a:ext uri="{0D108BD9-81ED-4DB2-BD59-A6C34878D82A}">
                    <a16:rowId xmlns:a16="http://schemas.microsoft.com/office/drawing/2014/main" val="3710569156"/>
                  </a:ext>
                </a:extLst>
              </a:tr>
              <a:tr h="400603">
                <a:tc>
                  <a:txBody>
                    <a:bodyPr/>
                    <a:lstStyle/>
                    <a:p>
                      <a:pPr algn="l">
                        <a:spcAft>
                          <a:spcPts val="0"/>
                        </a:spcAft>
                      </a:pPr>
                      <a:r>
                        <a:rPr lang="ru-RU" sz="1050">
                          <a:effectLst/>
                        </a:rPr>
                        <a:t>20</a:t>
                      </a:r>
                      <a:endParaRPr lang="ru-RU" sz="1050">
                        <a:effectLst/>
                        <a:latin typeface="Calibri" panose="020F0502020204030204" pitchFamily="34" charset="0"/>
                        <a:ea typeface="Calibri" panose="020F0502020204030204" pitchFamily="34" charset="0"/>
                        <a:cs typeface="Times New Roman" panose="02020603050405020304" pitchFamily="18" charset="0"/>
                      </a:endParaRPr>
                    </a:p>
                  </a:txBody>
                  <a:tcPr marL="37360" marR="37360" marT="0" marB="0"/>
                </a:tc>
                <a:tc>
                  <a:txBody>
                    <a:bodyPr/>
                    <a:lstStyle/>
                    <a:p>
                      <a:pPr algn="l"/>
                      <a:r>
                        <a:rPr lang="en-US" sz="1050">
                          <a:effectLst/>
                        </a:rPr>
                        <a:t>Licence for operating lift under Sect 5 and 6 and Rules 4 and 5 (inspector of lift, state govt) </a:t>
                      </a:r>
                      <a:endParaRPr lang="ru-RU" sz="1050">
                        <a:effectLst/>
                      </a:endParaRPr>
                    </a:p>
                    <a:p>
                      <a:pPr algn="l"/>
                      <a:br>
                        <a:rPr lang="en-US" sz="1050">
                          <a:effectLst/>
                        </a:rPr>
                      </a:br>
                      <a:endParaRPr lang="ru-RU" sz="1050">
                        <a:effectLst/>
                        <a:latin typeface="Calibri" panose="020F0502020204030204" pitchFamily="34" charset="0"/>
                        <a:ea typeface="Times New Roman" panose="02020603050405020304" pitchFamily="18" charset="0"/>
                      </a:endParaRPr>
                    </a:p>
                  </a:txBody>
                  <a:tcPr marL="37360" marR="37360" marT="0" marB="0"/>
                </a:tc>
                <a:tc>
                  <a:txBody>
                    <a:bodyPr/>
                    <a:lstStyle/>
                    <a:p>
                      <a:pPr algn="l"/>
                      <a:r>
                        <a:rPr lang="ru-RU" sz="1050" dirty="0" err="1">
                          <a:effectLst/>
                        </a:rPr>
                        <a:t>Yearly</a:t>
                      </a:r>
                      <a:r>
                        <a:rPr lang="ru-RU" sz="1050" dirty="0">
                          <a:effectLst/>
                        </a:rPr>
                        <a:t>  </a:t>
                      </a:r>
                      <a:r>
                        <a:rPr lang="en-GB" sz="1050" dirty="0" err="1">
                          <a:effectLst/>
                        </a:rPr>
                        <a:t>reneval</a:t>
                      </a:r>
                      <a:endParaRPr lang="ru-RU" sz="1050" dirty="0">
                        <a:effectLst/>
                      </a:endParaRPr>
                    </a:p>
                    <a:p>
                      <a:pPr algn="l">
                        <a:spcAft>
                          <a:spcPts val="0"/>
                        </a:spcAft>
                      </a:pPr>
                      <a:r>
                        <a:rPr lang="en-US" sz="1050" dirty="0">
                          <a:effectLst/>
                        </a:rPr>
                        <a:t> </a:t>
                      </a:r>
                      <a:endParaRPr lang="ru-RU"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37360" marR="37360" marT="0" marB="0"/>
                </a:tc>
                <a:extLst>
                  <a:ext uri="{0D108BD9-81ED-4DB2-BD59-A6C34878D82A}">
                    <a16:rowId xmlns:a16="http://schemas.microsoft.com/office/drawing/2014/main" val="927701488"/>
                  </a:ext>
                </a:extLst>
              </a:tr>
            </a:tbl>
          </a:graphicData>
        </a:graphic>
      </p:graphicFrame>
      <p:pic>
        <p:nvPicPr>
          <p:cNvPr id="1025" name="Picture 1" descr="page7image43375616">
            <a:extLst>
              <a:ext uri="{FF2B5EF4-FFF2-40B4-BE49-F238E27FC236}">
                <a16:creationId xmlns:a16="http://schemas.microsoft.com/office/drawing/2014/main" id="{F86F10C7-72D2-EF47-8F55-35992A58398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3136900" cy="12700"/>
          </a:xfrm>
          <a:prstGeom prst="rect">
            <a:avLst/>
          </a:prstGeom>
          <a:noFill/>
          <a:extLst>
            <a:ext uri="{909E8E84-426E-40DD-AFC4-6F175D3DCCD1}">
              <a14:hiddenFill xmlns:a14="http://schemas.microsoft.com/office/drawing/2010/main">
                <a:solidFill>
                  <a:srgbClr val="FFFFFF"/>
                </a:solidFill>
              </a14:hiddenFill>
            </a:ext>
          </a:extLst>
        </p:spPr>
      </p:pic>
      <p:pic>
        <p:nvPicPr>
          <p:cNvPr id="1029" name="Picture 5" descr="page7image43375616">
            <a:extLst>
              <a:ext uri="{FF2B5EF4-FFF2-40B4-BE49-F238E27FC236}">
                <a16:creationId xmlns:a16="http://schemas.microsoft.com/office/drawing/2014/main" id="{C9D5723E-D6E6-5C49-9509-F09878F68A9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3136900" cy="127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958762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94F46E9-6EE7-754B-AD46-A4AF267A1787}"/>
              </a:ext>
            </a:extLst>
          </p:cNvPr>
          <p:cNvSpPr>
            <a:spLocks noGrp="1"/>
          </p:cNvSpPr>
          <p:nvPr>
            <p:ph type="title"/>
          </p:nvPr>
        </p:nvSpPr>
        <p:spPr>
          <a:xfrm>
            <a:off x="1451579" y="-100361"/>
            <a:ext cx="9603275" cy="1182029"/>
          </a:xfrm>
        </p:spPr>
        <p:txBody>
          <a:bodyPr/>
          <a:lstStyle/>
          <a:p>
            <a:pPr algn="ctr"/>
            <a:br>
              <a:rPr lang="en-GB" b="1" dirty="0"/>
            </a:br>
            <a:r>
              <a:rPr lang="en-GB" b="1" dirty="0"/>
              <a:t>LECTURE OVERVIEW</a:t>
            </a:r>
            <a:endParaRPr lang="ru-RU" b="1" dirty="0"/>
          </a:p>
        </p:txBody>
      </p:sp>
      <p:sp>
        <p:nvSpPr>
          <p:cNvPr id="3" name="Объект 2">
            <a:extLst>
              <a:ext uri="{FF2B5EF4-FFF2-40B4-BE49-F238E27FC236}">
                <a16:creationId xmlns:a16="http://schemas.microsoft.com/office/drawing/2014/main" id="{A09CB289-8296-C741-B10B-722964156A61}"/>
              </a:ext>
            </a:extLst>
          </p:cNvPr>
          <p:cNvSpPr>
            <a:spLocks noGrp="1"/>
          </p:cNvSpPr>
          <p:nvPr>
            <p:ph idx="1"/>
          </p:nvPr>
        </p:nvSpPr>
        <p:spPr>
          <a:xfrm>
            <a:off x="501805" y="1282390"/>
            <a:ext cx="10553049" cy="4771091"/>
          </a:xfrm>
        </p:spPr>
        <p:txBody>
          <a:bodyPr>
            <a:normAutofit/>
          </a:bodyPr>
          <a:lstStyle/>
          <a:p>
            <a:pPr marL="0" indent="0">
              <a:buNone/>
            </a:pPr>
            <a:r>
              <a:rPr lang="ru-RU" b="1" dirty="0"/>
              <a:t> </a:t>
            </a:r>
            <a:r>
              <a:rPr lang="en-GB" b="1" dirty="0"/>
              <a:t>1.LAW AND MEDICAL PRACTICE IN INDIA</a:t>
            </a:r>
          </a:p>
          <a:p>
            <a:pPr marL="0" indent="0">
              <a:buNone/>
            </a:pPr>
            <a:r>
              <a:rPr lang="en-GB" b="1" dirty="0"/>
              <a:t>II.</a:t>
            </a:r>
            <a:r>
              <a:rPr lang="ru-RU" b="1" dirty="0"/>
              <a:t> LEGAL DEFINITION LIST</a:t>
            </a:r>
            <a:endParaRPr lang="en-GB" b="1" dirty="0"/>
          </a:p>
          <a:p>
            <a:pPr marL="0" indent="0">
              <a:buNone/>
            </a:pPr>
            <a:r>
              <a:rPr lang="en-GB" b="1" dirty="0"/>
              <a:t>III</a:t>
            </a:r>
            <a:r>
              <a:rPr lang="ru-RU" b="1" dirty="0"/>
              <a:t>.</a:t>
            </a:r>
            <a:r>
              <a:rPr lang="en-GB" b="1" dirty="0"/>
              <a:t> LAWS APPLICABLE TO MEDICAL PRACTICE AND HOSPITALS IN INDIA</a:t>
            </a:r>
            <a:endParaRPr lang="ru-RU" b="1" dirty="0"/>
          </a:p>
          <a:p>
            <a:r>
              <a:rPr lang="en-GB" b="1" dirty="0"/>
              <a:t>•DEFINITION OF NEGLIGENCE</a:t>
            </a:r>
          </a:p>
          <a:p>
            <a:r>
              <a:rPr lang="en-GB" b="1" dirty="0"/>
              <a:t>•EXAMINATION OF THE ELEMENTS OF DUTY OF CARE</a:t>
            </a:r>
          </a:p>
          <a:p>
            <a:r>
              <a:rPr lang="en-GB" b="1" dirty="0"/>
              <a:t>•CAUSATION</a:t>
            </a:r>
          </a:p>
          <a:p>
            <a:r>
              <a:rPr lang="en-GB" b="1" dirty="0"/>
              <a:t>•LIABILITY</a:t>
            </a:r>
          </a:p>
          <a:p>
            <a:r>
              <a:rPr lang="en-GB" b="1" dirty="0"/>
              <a:t>•CONCLUSIONS</a:t>
            </a:r>
          </a:p>
          <a:p>
            <a:r>
              <a:rPr lang="en-GB" b="1" dirty="0"/>
              <a:t>INFORMED CONSENT</a:t>
            </a:r>
          </a:p>
          <a:p>
            <a:endParaRPr lang="en-GB" b="1" dirty="0"/>
          </a:p>
          <a:p>
            <a:endParaRPr lang="en-GB" b="1" dirty="0"/>
          </a:p>
          <a:p>
            <a:endParaRPr lang="en-GB" b="1" dirty="0"/>
          </a:p>
          <a:p>
            <a:endParaRPr lang="ru-RU" dirty="0"/>
          </a:p>
        </p:txBody>
      </p:sp>
    </p:spTree>
    <p:extLst>
      <p:ext uri="{BB962C8B-B14F-4D97-AF65-F5344CB8AC3E}">
        <p14:creationId xmlns:p14="http://schemas.microsoft.com/office/powerpoint/2010/main" val="301058579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95BD1D6-1DA8-0E49-8F5E-E3F9CB69E404}"/>
              </a:ext>
            </a:extLst>
          </p:cNvPr>
          <p:cNvSpPr>
            <a:spLocks noGrp="1"/>
          </p:cNvSpPr>
          <p:nvPr>
            <p:ph type="title"/>
          </p:nvPr>
        </p:nvSpPr>
        <p:spPr/>
        <p:txBody>
          <a:bodyPr/>
          <a:lstStyle/>
          <a:p>
            <a:r>
              <a:rPr lang="en-GB" b="1" dirty="0"/>
              <a:t>CONCLUSION </a:t>
            </a:r>
            <a:br>
              <a:rPr lang="en-GB" dirty="0"/>
            </a:br>
            <a:endParaRPr lang="ru-RU" dirty="0"/>
          </a:p>
        </p:txBody>
      </p:sp>
      <p:sp>
        <p:nvSpPr>
          <p:cNvPr id="3" name="Объект 2">
            <a:extLst>
              <a:ext uri="{FF2B5EF4-FFF2-40B4-BE49-F238E27FC236}">
                <a16:creationId xmlns:a16="http://schemas.microsoft.com/office/drawing/2014/main" id="{015A6AEB-472F-7E4B-8629-7764D1AB89F8}"/>
              </a:ext>
            </a:extLst>
          </p:cNvPr>
          <p:cNvSpPr>
            <a:spLocks noGrp="1"/>
          </p:cNvSpPr>
          <p:nvPr>
            <p:ph idx="1"/>
          </p:nvPr>
        </p:nvSpPr>
        <p:spPr/>
        <p:txBody>
          <a:bodyPr>
            <a:normAutofit/>
          </a:bodyPr>
          <a:lstStyle/>
          <a:p>
            <a:r>
              <a:rPr lang="en-US" dirty="0"/>
              <a:t>Most of the common medico legal situations arise out on noncompliance with these rules and regulations. If a hospital or doctor acquaints well with these rules and regulations and follows them sincerely, he/ she would be on the right side of the law.</a:t>
            </a:r>
            <a:endParaRPr lang="ru-RU" dirty="0"/>
          </a:p>
          <a:p>
            <a:r>
              <a:rPr lang="ru-RU" sz="1200" dirty="0"/>
              <a:t>                                  </a:t>
            </a:r>
            <a:r>
              <a:rPr lang="en-GB" sz="1200" dirty="0"/>
              <a:t>           This presentation is based on the materials of article:</a:t>
            </a:r>
            <a:r>
              <a:rPr lang="ru-RU" sz="1200" dirty="0"/>
              <a:t> </a:t>
            </a:r>
            <a:r>
              <a:rPr lang="en-GB" sz="1200" dirty="0"/>
              <a:t>Madhav Madhusudan Singh, 2Uma Shankar Garg, 3Pankaj </a:t>
            </a:r>
            <a:r>
              <a:rPr lang="en-GB" sz="1200" dirty="0" err="1"/>
              <a:t>Aror</a:t>
            </a:r>
            <a:r>
              <a:rPr lang="en-GB" sz="1200" dirty="0"/>
              <a:t> /Laws Applicable to Medical    Practice and Hospitals in India//</a:t>
            </a:r>
            <a:r>
              <a:rPr lang="ru-RU" sz="1200" i="1" dirty="0"/>
              <a:t>  </a:t>
            </a:r>
            <a:r>
              <a:rPr lang="en-GB" sz="1200" i="1" dirty="0"/>
              <a:t>International Journal of Research Foundation of Hospital &amp; Healthcare Administration, July-December 2013;1(1):19-24 </a:t>
            </a:r>
            <a:endParaRPr lang="en-GB" sz="1200" dirty="0"/>
          </a:p>
          <a:p>
            <a:endParaRPr lang="en-GB" dirty="0"/>
          </a:p>
          <a:p>
            <a:endParaRPr lang="ru-RU" dirty="0"/>
          </a:p>
        </p:txBody>
      </p:sp>
    </p:spTree>
    <p:extLst>
      <p:ext uri="{BB962C8B-B14F-4D97-AF65-F5344CB8AC3E}">
        <p14:creationId xmlns:p14="http://schemas.microsoft.com/office/powerpoint/2010/main" val="233380633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a:extLst>
              <a:ext uri="{FF2B5EF4-FFF2-40B4-BE49-F238E27FC236}">
                <a16:creationId xmlns:a16="http://schemas.microsoft.com/office/drawing/2014/main" id="{9CF0C3E5-2778-064F-A3C1-3F901161CE15}"/>
              </a:ext>
            </a:extLst>
          </p:cNvPr>
          <p:cNvSpPr/>
          <p:nvPr/>
        </p:nvSpPr>
        <p:spPr>
          <a:xfrm>
            <a:off x="271463" y="414338"/>
            <a:ext cx="11244262" cy="1815882"/>
          </a:xfrm>
          <a:prstGeom prst="rect">
            <a:avLst/>
          </a:prstGeom>
        </p:spPr>
        <p:txBody>
          <a:bodyPr wrap="square">
            <a:spAutoFit/>
          </a:bodyPr>
          <a:lstStyle/>
          <a:p>
            <a:r>
              <a:rPr lang="ru-RU" dirty="0"/>
              <a:t> </a:t>
            </a:r>
            <a:r>
              <a:rPr lang="ru-RU" sz="2800" dirty="0" err="1"/>
              <a:t>Medical</a:t>
            </a:r>
            <a:r>
              <a:rPr lang="ru-RU" sz="2800" dirty="0"/>
              <a:t> </a:t>
            </a:r>
            <a:r>
              <a:rPr lang="ru-RU" sz="2800" dirty="0" err="1"/>
              <a:t>profession</a:t>
            </a:r>
            <a:r>
              <a:rPr lang="ru-RU" sz="2800" dirty="0"/>
              <a:t> </a:t>
            </a:r>
            <a:r>
              <a:rPr lang="ru-RU" sz="2800" dirty="0" err="1"/>
              <a:t>is</a:t>
            </a:r>
            <a:r>
              <a:rPr lang="ru-RU" sz="2800" dirty="0"/>
              <a:t> </a:t>
            </a:r>
            <a:r>
              <a:rPr lang="ru-RU" sz="2800" dirty="0" err="1"/>
              <a:t>the</a:t>
            </a:r>
            <a:r>
              <a:rPr lang="ru-RU" sz="2800" dirty="0"/>
              <a:t> </a:t>
            </a:r>
            <a:r>
              <a:rPr lang="ru-RU" sz="2800" dirty="0" err="1"/>
              <a:t>noblest</a:t>
            </a:r>
            <a:r>
              <a:rPr lang="ru-RU" sz="2800" dirty="0"/>
              <a:t> </a:t>
            </a:r>
            <a:r>
              <a:rPr lang="ru-RU" sz="2800" dirty="0" err="1"/>
              <a:t>profession</a:t>
            </a:r>
            <a:r>
              <a:rPr lang="ru-RU" sz="2800" dirty="0"/>
              <a:t> . </a:t>
            </a:r>
            <a:r>
              <a:rPr lang="ru-RU" sz="2800" dirty="0" err="1"/>
              <a:t>In</a:t>
            </a:r>
            <a:r>
              <a:rPr lang="ru-RU" sz="2800" dirty="0"/>
              <a:t> </a:t>
            </a:r>
            <a:r>
              <a:rPr lang="ru-RU" sz="2800" dirty="0" err="1"/>
              <a:t>recent</a:t>
            </a:r>
            <a:r>
              <a:rPr lang="ru-RU" sz="2800" dirty="0"/>
              <a:t> </a:t>
            </a:r>
            <a:r>
              <a:rPr lang="ru-RU" sz="2800" dirty="0" err="1"/>
              <a:t>era</a:t>
            </a:r>
            <a:r>
              <a:rPr lang="ru-RU" sz="2800" dirty="0"/>
              <a:t>, </a:t>
            </a:r>
            <a:r>
              <a:rPr lang="ru-RU" sz="2800" dirty="0" err="1"/>
              <a:t>there</a:t>
            </a:r>
            <a:r>
              <a:rPr lang="ru-RU" sz="2800" dirty="0"/>
              <a:t> </a:t>
            </a:r>
            <a:r>
              <a:rPr lang="ru-RU" sz="2800" dirty="0" err="1"/>
              <a:t>has</a:t>
            </a:r>
            <a:r>
              <a:rPr lang="ru-RU" sz="2800" dirty="0"/>
              <a:t> </a:t>
            </a:r>
            <a:r>
              <a:rPr lang="ru-RU" sz="2800" dirty="0" err="1"/>
              <a:t>been</a:t>
            </a:r>
            <a:r>
              <a:rPr lang="ru-RU" sz="2800" dirty="0"/>
              <a:t> </a:t>
            </a:r>
            <a:r>
              <a:rPr lang="ru-RU" sz="2800" dirty="0" err="1"/>
              <a:t>an</a:t>
            </a:r>
            <a:r>
              <a:rPr lang="ru-RU" sz="2800" dirty="0"/>
              <a:t> </a:t>
            </a:r>
            <a:r>
              <a:rPr lang="ru-RU" sz="2800" dirty="0" err="1"/>
              <a:t>increase</a:t>
            </a:r>
            <a:r>
              <a:rPr lang="ru-RU" sz="2800" dirty="0"/>
              <a:t> </a:t>
            </a:r>
            <a:r>
              <a:rPr lang="ru-RU" sz="2800" dirty="0" err="1"/>
              <a:t>in</a:t>
            </a:r>
            <a:r>
              <a:rPr lang="ru-RU" sz="2800" dirty="0"/>
              <a:t> </a:t>
            </a:r>
            <a:r>
              <a:rPr lang="ru-RU" sz="2800" dirty="0" err="1"/>
              <a:t>the</a:t>
            </a:r>
            <a:r>
              <a:rPr lang="ru-RU" sz="2800" dirty="0"/>
              <a:t> </a:t>
            </a:r>
            <a:r>
              <a:rPr lang="ru-RU" sz="2800" dirty="0" err="1"/>
              <a:t>medico</a:t>
            </a:r>
            <a:r>
              <a:rPr lang="ru-RU" sz="2800" dirty="0"/>
              <a:t> </a:t>
            </a:r>
            <a:r>
              <a:rPr lang="ru-RU" sz="2800" dirty="0" err="1"/>
              <a:t>legal</a:t>
            </a:r>
            <a:r>
              <a:rPr lang="ru-RU" sz="2800" dirty="0"/>
              <a:t> </a:t>
            </a:r>
            <a:r>
              <a:rPr lang="ru-RU" sz="2800" dirty="0" err="1"/>
              <a:t>cases</a:t>
            </a:r>
            <a:r>
              <a:rPr lang="ru-RU" sz="2800" dirty="0"/>
              <a:t> </a:t>
            </a:r>
            <a:r>
              <a:rPr lang="ru-RU" sz="2800" dirty="0" err="1"/>
              <a:t>and</a:t>
            </a:r>
            <a:r>
              <a:rPr lang="ru-RU" sz="2800" dirty="0"/>
              <a:t> </a:t>
            </a:r>
            <a:r>
              <a:rPr lang="ru-RU" sz="2800" dirty="0" err="1"/>
              <a:t>hence</a:t>
            </a:r>
            <a:r>
              <a:rPr lang="ru-RU" sz="2800" dirty="0"/>
              <a:t> </a:t>
            </a:r>
            <a:r>
              <a:rPr lang="ru-RU" sz="2800" dirty="0" err="1"/>
              <a:t>it</a:t>
            </a:r>
            <a:r>
              <a:rPr lang="ru-RU" sz="2800" dirty="0"/>
              <a:t> </a:t>
            </a:r>
            <a:r>
              <a:rPr lang="ru-RU" sz="2800" dirty="0" err="1"/>
              <a:t>is</a:t>
            </a:r>
            <a:r>
              <a:rPr lang="ru-RU" sz="2800" dirty="0"/>
              <a:t> </a:t>
            </a:r>
            <a:r>
              <a:rPr lang="ru-RU" sz="2800" dirty="0" err="1"/>
              <a:t>important</a:t>
            </a:r>
            <a:r>
              <a:rPr lang="ru-RU" sz="2800" dirty="0"/>
              <a:t> </a:t>
            </a:r>
            <a:r>
              <a:rPr lang="ru-RU" sz="2800" dirty="0" err="1"/>
              <a:t>for</a:t>
            </a:r>
            <a:r>
              <a:rPr lang="ru-RU" sz="2800" dirty="0"/>
              <a:t> </a:t>
            </a:r>
            <a:r>
              <a:rPr lang="ru-RU" sz="2800" dirty="0" err="1"/>
              <a:t>doctors</a:t>
            </a:r>
            <a:r>
              <a:rPr lang="ru-RU" sz="2800" dirty="0"/>
              <a:t> </a:t>
            </a:r>
            <a:r>
              <a:rPr lang="ru-RU" sz="2800" dirty="0" err="1"/>
              <a:t>to</a:t>
            </a:r>
            <a:r>
              <a:rPr lang="ru-RU" sz="2800" dirty="0"/>
              <a:t> </a:t>
            </a:r>
            <a:r>
              <a:rPr lang="ru-RU" sz="2800" dirty="0" err="1"/>
              <a:t>have</a:t>
            </a:r>
            <a:r>
              <a:rPr lang="ru-RU" sz="2800" dirty="0"/>
              <a:t> </a:t>
            </a:r>
            <a:r>
              <a:rPr lang="ru-RU" sz="2800" dirty="0" err="1"/>
              <a:t>a</a:t>
            </a:r>
            <a:r>
              <a:rPr lang="ru-RU" sz="2800" dirty="0"/>
              <a:t> </a:t>
            </a:r>
            <a:r>
              <a:rPr lang="ru-RU" sz="2800" dirty="0" err="1"/>
              <a:t>clear</a:t>
            </a:r>
            <a:r>
              <a:rPr lang="ru-RU" sz="2800" dirty="0"/>
              <a:t> </a:t>
            </a:r>
            <a:r>
              <a:rPr lang="ru-RU" sz="2800" dirty="0" err="1"/>
              <a:t>idea</a:t>
            </a:r>
            <a:r>
              <a:rPr lang="ru-RU" sz="2800" dirty="0"/>
              <a:t> </a:t>
            </a:r>
            <a:r>
              <a:rPr lang="ru-RU" sz="2800" dirty="0" err="1"/>
              <a:t>of</a:t>
            </a:r>
            <a:r>
              <a:rPr lang="ru-RU" sz="2800" dirty="0"/>
              <a:t> </a:t>
            </a:r>
            <a:r>
              <a:rPr lang="ru-RU" sz="2800" dirty="0" err="1"/>
              <a:t>different</a:t>
            </a:r>
            <a:r>
              <a:rPr lang="ru-RU" sz="2800" dirty="0"/>
              <a:t> </a:t>
            </a:r>
            <a:r>
              <a:rPr lang="ru-RU" sz="2800" dirty="0" err="1"/>
              <a:t>medico</a:t>
            </a:r>
            <a:r>
              <a:rPr lang="ru-RU" sz="2800" dirty="0"/>
              <a:t> </a:t>
            </a:r>
            <a:r>
              <a:rPr lang="ru-RU" sz="2800" dirty="0" err="1"/>
              <a:t>legal</a:t>
            </a:r>
            <a:r>
              <a:rPr lang="ru-RU" sz="2800" dirty="0"/>
              <a:t> </a:t>
            </a:r>
            <a:r>
              <a:rPr lang="ru-RU" sz="2800" dirty="0" err="1"/>
              <a:t>terms</a:t>
            </a:r>
            <a:r>
              <a:rPr lang="ru-RU" sz="2800" dirty="0"/>
              <a:t> </a:t>
            </a:r>
            <a:r>
              <a:rPr lang="ru-RU" sz="2800" dirty="0" err="1"/>
              <a:t>and</a:t>
            </a:r>
            <a:r>
              <a:rPr lang="ru-RU" sz="2800" dirty="0"/>
              <a:t> </a:t>
            </a:r>
            <a:r>
              <a:rPr lang="ru-RU" sz="2800" dirty="0" err="1"/>
              <a:t>legal</a:t>
            </a:r>
            <a:r>
              <a:rPr lang="ru-RU" sz="2800" dirty="0"/>
              <a:t> </a:t>
            </a:r>
            <a:r>
              <a:rPr lang="ru-RU" sz="2800" dirty="0" err="1"/>
              <a:t>aspects</a:t>
            </a:r>
            <a:r>
              <a:rPr lang="ru-RU" sz="2800" dirty="0"/>
              <a:t> </a:t>
            </a:r>
            <a:r>
              <a:rPr lang="ru-RU" sz="2800" dirty="0" err="1"/>
              <a:t>of</a:t>
            </a:r>
            <a:r>
              <a:rPr lang="ru-RU" sz="2800" dirty="0"/>
              <a:t> </a:t>
            </a:r>
            <a:r>
              <a:rPr lang="ru-RU" sz="2800" dirty="0" err="1"/>
              <a:t>practice</a:t>
            </a:r>
            <a:r>
              <a:rPr lang="ru-RU" sz="2800" dirty="0"/>
              <a:t> </a:t>
            </a:r>
            <a:r>
              <a:rPr lang="ru-RU" sz="2800" dirty="0" err="1"/>
              <a:t>of</a:t>
            </a:r>
            <a:r>
              <a:rPr lang="ru-RU" sz="2800" dirty="0"/>
              <a:t> </a:t>
            </a:r>
            <a:r>
              <a:rPr lang="ru-RU" sz="2800" dirty="0" err="1"/>
              <a:t>medicine</a:t>
            </a:r>
            <a:r>
              <a:rPr lang="ru-RU" sz="2800" dirty="0"/>
              <a:t>. </a:t>
            </a:r>
          </a:p>
        </p:txBody>
      </p:sp>
    </p:spTree>
    <p:extLst>
      <p:ext uri="{BB962C8B-B14F-4D97-AF65-F5344CB8AC3E}">
        <p14:creationId xmlns:p14="http://schemas.microsoft.com/office/powerpoint/2010/main" val="402364746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4717827-499B-3B4A-B921-C23F0DB25163}"/>
              </a:ext>
            </a:extLst>
          </p:cNvPr>
          <p:cNvSpPr>
            <a:spLocks noGrp="1"/>
          </p:cNvSpPr>
          <p:nvPr>
            <p:ph type="title"/>
          </p:nvPr>
        </p:nvSpPr>
        <p:spPr>
          <a:xfrm>
            <a:off x="1451579" y="100013"/>
            <a:ext cx="9603275" cy="1753741"/>
          </a:xfrm>
        </p:spPr>
        <p:txBody>
          <a:bodyPr>
            <a:normAutofit fontScale="90000"/>
          </a:bodyPr>
          <a:lstStyle/>
          <a:p>
            <a:pPr algn="ctr"/>
            <a:r>
              <a:rPr lang="ru-RU" b="1" dirty="0" err="1"/>
              <a:t>Prerequisites</a:t>
            </a:r>
            <a:r>
              <a:rPr lang="ru-RU" b="1" dirty="0"/>
              <a:t> </a:t>
            </a:r>
            <a:r>
              <a:rPr lang="ru-RU" b="1" dirty="0" err="1"/>
              <a:t>of</a:t>
            </a:r>
            <a:r>
              <a:rPr lang="ru-RU" b="1" dirty="0"/>
              <a:t> </a:t>
            </a:r>
            <a:r>
              <a:rPr lang="ru-RU" b="1" dirty="0" err="1"/>
              <a:t>Medical</a:t>
            </a:r>
            <a:r>
              <a:rPr lang="ru-RU" b="1" dirty="0"/>
              <a:t> </a:t>
            </a:r>
            <a:r>
              <a:rPr lang="ru-RU" b="1" dirty="0" err="1"/>
              <a:t>Practice</a:t>
            </a:r>
            <a:r>
              <a:rPr lang="ru-RU" b="1" dirty="0"/>
              <a:t>- </a:t>
            </a:r>
            <a:r>
              <a:rPr lang="ru-RU" b="1" dirty="0" err="1"/>
              <a:t>the</a:t>
            </a:r>
            <a:r>
              <a:rPr lang="ru-RU" b="1" dirty="0"/>
              <a:t> </a:t>
            </a:r>
            <a:r>
              <a:rPr lang="ru-RU" b="1" dirty="0" err="1"/>
              <a:t>Indian</a:t>
            </a:r>
            <a:r>
              <a:rPr lang="ru-RU" b="1" dirty="0"/>
              <a:t> </a:t>
            </a:r>
            <a:r>
              <a:rPr lang="ru-RU" b="1" dirty="0" err="1"/>
              <a:t>Medical</a:t>
            </a:r>
            <a:r>
              <a:rPr lang="ru-RU" b="1" dirty="0"/>
              <a:t> </a:t>
            </a:r>
            <a:r>
              <a:rPr lang="ru-RU" b="1" dirty="0" err="1"/>
              <a:t>council</a:t>
            </a:r>
            <a:r>
              <a:rPr lang="ru-RU" b="1" dirty="0"/>
              <a:t> (</a:t>
            </a:r>
            <a:r>
              <a:rPr lang="ru-RU" b="1" dirty="0" err="1"/>
              <a:t>Professional</a:t>
            </a:r>
            <a:r>
              <a:rPr lang="ru-RU" b="1" dirty="0"/>
              <a:t> </a:t>
            </a:r>
            <a:r>
              <a:rPr lang="ru-RU" b="1" dirty="0" err="1"/>
              <a:t>conduct</a:t>
            </a:r>
            <a:r>
              <a:rPr lang="ru-RU" b="1" dirty="0"/>
              <a:t>, </a:t>
            </a:r>
            <a:r>
              <a:rPr lang="ru-RU" b="1" dirty="0" err="1"/>
              <a:t>etiquette</a:t>
            </a:r>
            <a:r>
              <a:rPr lang="ru-RU" b="1" dirty="0"/>
              <a:t> </a:t>
            </a:r>
            <a:r>
              <a:rPr lang="ru-RU" b="1" dirty="0" err="1"/>
              <a:t>and</a:t>
            </a:r>
            <a:r>
              <a:rPr lang="ru-RU" b="1" dirty="0"/>
              <a:t> </a:t>
            </a:r>
            <a:r>
              <a:rPr lang="ru-RU" b="1" dirty="0" err="1"/>
              <a:t>ethics</a:t>
            </a:r>
            <a:r>
              <a:rPr lang="ru-RU" b="1" dirty="0"/>
              <a:t>) </a:t>
            </a:r>
            <a:r>
              <a:rPr lang="ru-RU" b="1" dirty="0" err="1"/>
              <a:t>Regulation</a:t>
            </a:r>
            <a:r>
              <a:rPr lang="ru-RU" b="1" dirty="0"/>
              <a:t> 2002</a:t>
            </a:r>
            <a:br>
              <a:rPr lang="ru-RU" dirty="0"/>
            </a:br>
            <a:endParaRPr lang="ru-RU" dirty="0"/>
          </a:p>
        </p:txBody>
      </p:sp>
      <p:sp>
        <p:nvSpPr>
          <p:cNvPr id="3" name="Объект 2">
            <a:extLst>
              <a:ext uri="{FF2B5EF4-FFF2-40B4-BE49-F238E27FC236}">
                <a16:creationId xmlns:a16="http://schemas.microsoft.com/office/drawing/2014/main" id="{FE0F8C24-D887-3A4E-876E-5A24C76D248C}"/>
              </a:ext>
            </a:extLst>
          </p:cNvPr>
          <p:cNvSpPr>
            <a:spLocks noGrp="1"/>
          </p:cNvSpPr>
          <p:nvPr>
            <p:ph idx="1"/>
          </p:nvPr>
        </p:nvSpPr>
        <p:spPr/>
        <p:txBody>
          <a:bodyPr/>
          <a:lstStyle/>
          <a:p>
            <a:endParaRPr lang="ru-RU"/>
          </a:p>
        </p:txBody>
      </p:sp>
      <p:sp>
        <p:nvSpPr>
          <p:cNvPr id="4" name="Прямоугольник 3">
            <a:extLst>
              <a:ext uri="{FF2B5EF4-FFF2-40B4-BE49-F238E27FC236}">
                <a16:creationId xmlns:a16="http://schemas.microsoft.com/office/drawing/2014/main" id="{F6716772-13B5-3C40-92D9-FC6821F4CCD1}"/>
              </a:ext>
            </a:extLst>
          </p:cNvPr>
          <p:cNvSpPr/>
          <p:nvPr/>
        </p:nvSpPr>
        <p:spPr>
          <a:xfrm>
            <a:off x="0" y="2015731"/>
            <a:ext cx="12192000" cy="3416320"/>
          </a:xfrm>
          <a:prstGeom prst="rect">
            <a:avLst/>
          </a:prstGeom>
        </p:spPr>
        <p:txBody>
          <a:bodyPr wrap="square">
            <a:spAutoFit/>
          </a:bodyPr>
          <a:lstStyle/>
          <a:p>
            <a:r>
              <a:rPr lang="ru-RU" sz="2400" dirty="0" err="1"/>
              <a:t>The</a:t>
            </a:r>
            <a:r>
              <a:rPr lang="ru-RU" sz="2400" dirty="0"/>
              <a:t> </a:t>
            </a:r>
            <a:r>
              <a:rPr lang="ru-RU" sz="2400" dirty="0" err="1"/>
              <a:t>state</a:t>
            </a:r>
            <a:r>
              <a:rPr lang="ru-RU" sz="2400" dirty="0"/>
              <a:t> </a:t>
            </a:r>
            <a:r>
              <a:rPr lang="ru-RU" sz="2400" dirty="0" err="1"/>
              <a:t>medical</a:t>
            </a:r>
            <a:r>
              <a:rPr lang="ru-RU" sz="2400" dirty="0"/>
              <a:t> </a:t>
            </a:r>
            <a:r>
              <a:rPr lang="ru-RU" sz="2400" dirty="0" err="1"/>
              <a:t>council</a:t>
            </a:r>
            <a:r>
              <a:rPr lang="ru-RU" sz="2400" dirty="0"/>
              <a:t> </a:t>
            </a:r>
            <a:r>
              <a:rPr lang="ru-RU" sz="2400" dirty="0" err="1"/>
              <a:t>has</a:t>
            </a:r>
            <a:r>
              <a:rPr lang="ru-RU" sz="2400" dirty="0"/>
              <a:t> </a:t>
            </a:r>
            <a:r>
              <a:rPr lang="ru-RU" sz="2400" dirty="0" err="1"/>
              <a:t>the</a:t>
            </a:r>
            <a:r>
              <a:rPr lang="ru-RU" sz="2400" dirty="0"/>
              <a:t> </a:t>
            </a:r>
            <a:r>
              <a:rPr lang="ru-RU" sz="2400" dirty="0" err="1"/>
              <a:t>power</a:t>
            </a:r>
            <a:r>
              <a:rPr lang="ru-RU" sz="2400" dirty="0"/>
              <a:t> </a:t>
            </a:r>
            <a:r>
              <a:rPr lang="ru-RU" sz="2400" dirty="0" err="1"/>
              <a:t>to</a:t>
            </a:r>
            <a:r>
              <a:rPr lang="ru-RU" sz="2400" dirty="0"/>
              <a:t> </a:t>
            </a:r>
            <a:r>
              <a:rPr lang="ru-RU" sz="2400" dirty="0" err="1"/>
              <a:t>warn</a:t>
            </a:r>
            <a:r>
              <a:rPr lang="ru-RU" sz="2400" dirty="0"/>
              <a:t>, </a:t>
            </a:r>
            <a:r>
              <a:rPr lang="ru-RU" sz="2400" dirty="0" err="1"/>
              <a:t>refuse</a:t>
            </a:r>
            <a:r>
              <a:rPr lang="ru-RU" sz="2400" dirty="0"/>
              <a:t> </a:t>
            </a:r>
            <a:r>
              <a:rPr lang="ru-RU" sz="2400" dirty="0" err="1"/>
              <a:t>to</a:t>
            </a:r>
            <a:r>
              <a:rPr lang="ru-RU" sz="2400" dirty="0"/>
              <a:t> </a:t>
            </a:r>
            <a:r>
              <a:rPr lang="ru-RU" sz="2400" dirty="0" err="1"/>
              <a:t>register</a:t>
            </a:r>
            <a:r>
              <a:rPr lang="ru-RU" sz="2400" dirty="0"/>
              <a:t>/</a:t>
            </a:r>
            <a:r>
              <a:rPr lang="ru-RU" sz="2400" dirty="0" err="1"/>
              <a:t>remove</a:t>
            </a:r>
            <a:r>
              <a:rPr lang="ru-RU" sz="2400" dirty="0"/>
              <a:t> </a:t>
            </a:r>
            <a:r>
              <a:rPr lang="ru-RU" sz="2400" dirty="0" err="1"/>
              <a:t>from</a:t>
            </a:r>
            <a:r>
              <a:rPr lang="ru-RU" sz="2400" dirty="0"/>
              <a:t> </a:t>
            </a:r>
            <a:r>
              <a:rPr lang="ru-RU" sz="2400" dirty="0" err="1"/>
              <a:t>the</a:t>
            </a:r>
            <a:r>
              <a:rPr lang="ru-RU" sz="2400" dirty="0"/>
              <a:t> </a:t>
            </a:r>
            <a:r>
              <a:rPr lang="ru-RU" sz="2400" dirty="0" err="1"/>
              <a:t>name</a:t>
            </a:r>
            <a:r>
              <a:rPr lang="ru-RU" sz="2400" dirty="0"/>
              <a:t> </a:t>
            </a:r>
            <a:r>
              <a:rPr lang="ru-RU" sz="2400" dirty="0" err="1"/>
              <a:t>of</a:t>
            </a:r>
            <a:r>
              <a:rPr lang="ru-RU" sz="2400" dirty="0"/>
              <a:t> </a:t>
            </a:r>
            <a:r>
              <a:rPr lang="ru-RU" sz="2400" dirty="0" err="1"/>
              <a:t>a</a:t>
            </a:r>
            <a:r>
              <a:rPr lang="ru-RU" sz="2400" dirty="0"/>
              <a:t> </a:t>
            </a:r>
            <a:r>
              <a:rPr lang="ru-RU" sz="2400" dirty="0" err="1"/>
              <a:t>doctor</a:t>
            </a:r>
            <a:r>
              <a:rPr lang="ru-RU" sz="2400" dirty="0"/>
              <a:t> </a:t>
            </a:r>
            <a:r>
              <a:rPr lang="ru-RU" sz="2400" dirty="0" err="1"/>
              <a:t>who</a:t>
            </a:r>
            <a:r>
              <a:rPr lang="ru-RU" sz="2400" dirty="0"/>
              <a:t> </a:t>
            </a:r>
            <a:r>
              <a:rPr lang="ru-RU" sz="2400" dirty="0" err="1"/>
              <a:t>has</a:t>
            </a:r>
            <a:r>
              <a:rPr lang="ru-RU" sz="2400" dirty="0"/>
              <a:t> </a:t>
            </a:r>
            <a:r>
              <a:rPr lang="ru-RU" sz="2400" dirty="0" err="1"/>
              <a:t>been</a:t>
            </a:r>
            <a:r>
              <a:rPr lang="ru-RU" sz="2400" dirty="0"/>
              <a:t> </a:t>
            </a:r>
            <a:r>
              <a:rPr lang="ru-RU" sz="2400" dirty="0" err="1"/>
              <a:t>sentenced</a:t>
            </a:r>
            <a:r>
              <a:rPr lang="ru-RU" sz="2400" dirty="0"/>
              <a:t> </a:t>
            </a:r>
            <a:r>
              <a:rPr lang="ru-RU" sz="2400" dirty="0" err="1"/>
              <a:t>by</a:t>
            </a:r>
            <a:r>
              <a:rPr lang="ru-RU" sz="2400" dirty="0"/>
              <a:t> </a:t>
            </a:r>
            <a:r>
              <a:rPr lang="ru-RU" sz="2400" dirty="0" err="1"/>
              <a:t>any</a:t>
            </a:r>
            <a:r>
              <a:rPr lang="ru-RU" sz="2400" dirty="0"/>
              <a:t> </a:t>
            </a:r>
            <a:r>
              <a:rPr lang="ru-RU" sz="2400" dirty="0" err="1"/>
              <a:t>court</a:t>
            </a:r>
            <a:r>
              <a:rPr lang="ru-RU" sz="2400" dirty="0"/>
              <a:t> </a:t>
            </a:r>
            <a:r>
              <a:rPr lang="ru-RU" sz="2400" dirty="0" err="1"/>
              <a:t>for</a:t>
            </a:r>
            <a:r>
              <a:rPr lang="ru-RU" sz="2400" dirty="0"/>
              <a:t> </a:t>
            </a:r>
            <a:r>
              <a:rPr lang="ru-RU" sz="2400" dirty="0" err="1"/>
              <a:t>any</a:t>
            </a:r>
            <a:r>
              <a:rPr lang="ru-RU" sz="2400" dirty="0"/>
              <a:t> </a:t>
            </a:r>
            <a:r>
              <a:rPr lang="ru-RU" sz="2400" dirty="0" err="1"/>
              <a:t>nonbailable</a:t>
            </a:r>
            <a:r>
              <a:rPr lang="ru-RU" sz="2400" dirty="0"/>
              <a:t> </a:t>
            </a:r>
            <a:r>
              <a:rPr lang="ru-RU" sz="2400" dirty="0" err="1"/>
              <a:t>offence</a:t>
            </a:r>
            <a:r>
              <a:rPr lang="ru-RU" sz="2400" dirty="0"/>
              <a:t> </a:t>
            </a:r>
            <a:r>
              <a:rPr lang="ru-RU" sz="2400" dirty="0" err="1"/>
              <a:t>or</a:t>
            </a:r>
            <a:r>
              <a:rPr lang="ru-RU" sz="2400" dirty="0"/>
              <a:t> </a:t>
            </a:r>
            <a:r>
              <a:rPr lang="ru-RU" sz="2400" dirty="0" err="1"/>
              <a:t>found</a:t>
            </a:r>
            <a:r>
              <a:rPr lang="ru-RU" sz="2400" dirty="0"/>
              <a:t> </a:t>
            </a:r>
            <a:r>
              <a:rPr lang="ru-RU" sz="2400" dirty="0" err="1"/>
              <a:t>to</a:t>
            </a:r>
            <a:r>
              <a:rPr lang="ru-RU" sz="2400" dirty="0"/>
              <a:t> </a:t>
            </a:r>
            <a:r>
              <a:rPr lang="ru-RU" sz="2400" dirty="0" err="1"/>
              <a:t>be</a:t>
            </a:r>
            <a:r>
              <a:rPr lang="ru-RU" sz="2400" dirty="0"/>
              <a:t> </a:t>
            </a:r>
            <a:r>
              <a:rPr lang="ru-RU" sz="2400" dirty="0" err="1"/>
              <a:t>guilty</a:t>
            </a:r>
            <a:r>
              <a:rPr lang="ru-RU" sz="2400" dirty="0"/>
              <a:t> </a:t>
            </a:r>
            <a:r>
              <a:rPr lang="ru-RU" sz="2400" dirty="0" err="1"/>
              <a:t>of</a:t>
            </a:r>
            <a:r>
              <a:rPr lang="ru-RU" sz="2400" dirty="0"/>
              <a:t> </a:t>
            </a:r>
            <a:r>
              <a:rPr lang="ru-RU" sz="2400" dirty="0" err="1"/>
              <a:t>infamous</a:t>
            </a:r>
            <a:r>
              <a:rPr lang="ru-RU" sz="2400" dirty="0"/>
              <a:t> </a:t>
            </a:r>
            <a:r>
              <a:rPr lang="ru-RU" sz="2400" dirty="0" err="1"/>
              <a:t>conduct</a:t>
            </a:r>
            <a:r>
              <a:rPr lang="ru-RU" sz="2400" dirty="0"/>
              <a:t> </a:t>
            </a:r>
            <a:r>
              <a:rPr lang="ru-RU" sz="2400" dirty="0" err="1"/>
              <a:t>in</a:t>
            </a:r>
            <a:r>
              <a:rPr lang="ru-RU" sz="2400" dirty="0"/>
              <a:t> </a:t>
            </a:r>
            <a:r>
              <a:rPr lang="ru-RU" sz="2400" dirty="0" err="1"/>
              <a:t>any</a:t>
            </a:r>
            <a:r>
              <a:rPr lang="ru-RU" sz="2400" dirty="0"/>
              <a:t> </a:t>
            </a:r>
            <a:r>
              <a:rPr lang="ru-RU" sz="2400" dirty="0" err="1"/>
              <a:t>professional</a:t>
            </a:r>
            <a:r>
              <a:rPr lang="ru-RU" sz="2400" dirty="0"/>
              <a:t> </a:t>
            </a:r>
            <a:r>
              <a:rPr lang="ru-RU" sz="2400" dirty="0" err="1"/>
              <a:t>respect</a:t>
            </a:r>
            <a:r>
              <a:rPr lang="ru-RU" sz="2400" dirty="0"/>
              <a:t>. </a:t>
            </a:r>
            <a:r>
              <a:rPr lang="ru-RU" sz="2400" dirty="0" err="1"/>
              <a:t>The</a:t>
            </a:r>
            <a:r>
              <a:rPr lang="ru-RU" sz="2400" dirty="0"/>
              <a:t> </a:t>
            </a:r>
            <a:r>
              <a:rPr lang="ru-RU" sz="2400" dirty="0" err="1"/>
              <a:t>state</a:t>
            </a:r>
            <a:r>
              <a:rPr lang="ru-RU" sz="2400" dirty="0"/>
              <a:t> </a:t>
            </a:r>
            <a:r>
              <a:rPr lang="ru-RU" sz="2400" dirty="0" err="1"/>
              <a:t>medical</a:t>
            </a:r>
            <a:r>
              <a:rPr lang="ru-RU" sz="2400" dirty="0"/>
              <a:t> </a:t>
            </a:r>
            <a:r>
              <a:rPr lang="ru-RU" sz="2400" dirty="0" err="1"/>
              <a:t>council</a:t>
            </a:r>
            <a:r>
              <a:rPr lang="ru-RU" sz="2400" dirty="0"/>
              <a:t> </a:t>
            </a:r>
            <a:r>
              <a:rPr lang="ru-RU" sz="2400" dirty="0" err="1"/>
              <a:t>has</a:t>
            </a:r>
            <a:r>
              <a:rPr lang="ru-RU" sz="2400" dirty="0"/>
              <a:t> </a:t>
            </a:r>
            <a:r>
              <a:rPr lang="ru-RU" sz="2400" dirty="0" err="1"/>
              <a:t>also</a:t>
            </a:r>
            <a:r>
              <a:rPr lang="ru-RU" sz="2400" dirty="0"/>
              <a:t> </a:t>
            </a:r>
            <a:r>
              <a:rPr lang="ru-RU" sz="2400" dirty="0" err="1"/>
              <a:t>the</a:t>
            </a:r>
            <a:r>
              <a:rPr lang="ru-RU" sz="2400" dirty="0"/>
              <a:t> </a:t>
            </a:r>
            <a:r>
              <a:rPr lang="ru-RU" sz="2400" dirty="0" err="1"/>
              <a:t>power</a:t>
            </a:r>
            <a:r>
              <a:rPr lang="ru-RU" sz="2400" dirty="0"/>
              <a:t> </a:t>
            </a:r>
            <a:r>
              <a:rPr lang="ru-RU" sz="2400" dirty="0" err="1"/>
              <a:t>to</a:t>
            </a:r>
            <a:r>
              <a:rPr lang="ru-RU" sz="2400" dirty="0"/>
              <a:t> </a:t>
            </a:r>
            <a:r>
              <a:rPr lang="ru-RU" sz="2400" dirty="0" err="1"/>
              <a:t>re-enter</a:t>
            </a:r>
            <a:r>
              <a:rPr lang="ru-RU" sz="2400" dirty="0"/>
              <a:t> </a:t>
            </a:r>
            <a:r>
              <a:rPr lang="ru-RU" sz="2400" dirty="0" err="1"/>
              <a:t>the</a:t>
            </a:r>
            <a:r>
              <a:rPr lang="ru-RU" sz="2400" dirty="0"/>
              <a:t> </a:t>
            </a:r>
            <a:r>
              <a:rPr lang="ru-RU" sz="2400" dirty="0" err="1"/>
              <a:t>name</a:t>
            </a:r>
            <a:r>
              <a:rPr lang="ru-RU" sz="2400" dirty="0"/>
              <a:t> </a:t>
            </a:r>
            <a:r>
              <a:rPr lang="ru-RU" sz="2400" dirty="0" err="1"/>
              <a:t>of</a:t>
            </a:r>
            <a:r>
              <a:rPr lang="ru-RU" sz="2400" dirty="0"/>
              <a:t> </a:t>
            </a:r>
            <a:r>
              <a:rPr lang="ru-RU" sz="2400" dirty="0" err="1"/>
              <a:t>the</a:t>
            </a:r>
            <a:r>
              <a:rPr lang="ru-RU" sz="2400" dirty="0"/>
              <a:t> </a:t>
            </a:r>
            <a:r>
              <a:rPr lang="ru-RU" sz="2400" dirty="0" err="1"/>
              <a:t>doctor</a:t>
            </a:r>
            <a:r>
              <a:rPr lang="ru-RU" sz="2400" dirty="0"/>
              <a:t> </a:t>
            </a:r>
            <a:r>
              <a:rPr lang="ru-RU" sz="2400" dirty="0" err="1"/>
              <a:t>in</a:t>
            </a:r>
            <a:r>
              <a:rPr lang="ru-RU" sz="2400" dirty="0"/>
              <a:t> </a:t>
            </a:r>
            <a:r>
              <a:rPr lang="ru-RU" sz="2400" dirty="0" err="1"/>
              <a:t>the</a:t>
            </a:r>
            <a:r>
              <a:rPr lang="ru-RU" sz="2400" dirty="0"/>
              <a:t> </a:t>
            </a:r>
            <a:r>
              <a:rPr lang="ru-RU" sz="2400" dirty="0" err="1"/>
              <a:t>register</a:t>
            </a:r>
            <a:r>
              <a:rPr lang="ru-RU" sz="2400" dirty="0"/>
              <a:t>.</a:t>
            </a:r>
          </a:p>
          <a:p>
            <a:r>
              <a:rPr lang="ru-RU" sz="2400" dirty="0" err="1"/>
              <a:t>The</a:t>
            </a:r>
            <a:r>
              <a:rPr lang="ru-RU" sz="2400" dirty="0"/>
              <a:t> </a:t>
            </a:r>
            <a:r>
              <a:rPr lang="ru-RU" sz="2400" dirty="0" err="1"/>
              <a:t>provision</a:t>
            </a:r>
            <a:r>
              <a:rPr lang="ru-RU" sz="2400" dirty="0"/>
              <a:t> </a:t>
            </a:r>
            <a:r>
              <a:rPr lang="ru-RU" sz="2400" dirty="0" err="1"/>
              <a:t>regarding</a:t>
            </a:r>
            <a:r>
              <a:rPr lang="ru-RU" sz="2400" dirty="0"/>
              <a:t> </a:t>
            </a:r>
            <a:r>
              <a:rPr lang="ru-RU" sz="2400" dirty="0" err="1"/>
              <a:t>offences</a:t>
            </a:r>
            <a:r>
              <a:rPr lang="ru-RU" sz="2400" dirty="0"/>
              <a:t> </a:t>
            </a:r>
            <a:r>
              <a:rPr lang="ru-RU" sz="2400" dirty="0" err="1"/>
              <a:t>and</a:t>
            </a:r>
            <a:r>
              <a:rPr lang="ru-RU" sz="2400" dirty="0"/>
              <a:t> </a:t>
            </a:r>
            <a:r>
              <a:rPr lang="ru-RU" sz="2400" dirty="0" err="1"/>
              <a:t>professional</a:t>
            </a:r>
            <a:r>
              <a:rPr lang="ru-RU" sz="2400" dirty="0"/>
              <a:t> </a:t>
            </a:r>
            <a:r>
              <a:rPr lang="ru-RU" sz="2400" dirty="0" err="1"/>
              <a:t>misconduct</a:t>
            </a:r>
            <a:r>
              <a:rPr lang="ru-RU" sz="2400" dirty="0"/>
              <a:t> </a:t>
            </a:r>
            <a:r>
              <a:rPr lang="ru-RU" sz="2400" dirty="0" err="1"/>
              <a:t>which</a:t>
            </a:r>
            <a:r>
              <a:rPr lang="ru-RU" sz="2400" dirty="0"/>
              <a:t> </a:t>
            </a:r>
            <a:r>
              <a:rPr lang="ru-RU" sz="2400" dirty="0" err="1"/>
              <a:t>may</a:t>
            </a:r>
            <a:r>
              <a:rPr lang="ru-RU" sz="2400" dirty="0"/>
              <a:t> </a:t>
            </a:r>
            <a:r>
              <a:rPr lang="ru-RU" sz="2400" dirty="0" err="1"/>
              <a:t>be</a:t>
            </a:r>
            <a:r>
              <a:rPr lang="ru-RU" sz="2400" dirty="0"/>
              <a:t> </a:t>
            </a:r>
            <a:r>
              <a:rPr lang="ru-RU" sz="2400" dirty="0" err="1"/>
              <a:t>brought</a:t>
            </a:r>
            <a:r>
              <a:rPr lang="ru-RU" sz="2400" dirty="0"/>
              <a:t> </a:t>
            </a:r>
            <a:r>
              <a:rPr lang="ru-RU" sz="2400" dirty="0" err="1"/>
              <a:t>before</a:t>
            </a:r>
            <a:r>
              <a:rPr lang="ru-RU" sz="2400" dirty="0"/>
              <a:t> </a:t>
            </a:r>
            <a:r>
              <a:rPr lang="ru-RU" sz="2400" dirty="0" err="1"/>
              <a:t>the</a:t>
            </a:r>
            <a:r>
              <a:rPr lang="ru-RU" sz="2400" dirty="0"/>
              <a:t> </a:t>
            </a:r>
            <a:r>
              <a:rPr lang="ru-RU" sz="2400" dirty="0" err="1"/>
              <a:t>appropriate</a:t>
            </a:r>
            <a:r>
              <a:rPr lang="ru-RU" sz="2400" dirty="0"/>
              <a:t> </a:t>
            </a:r>
            <a:r>
              <a:rPr lang="ru-RU" sz="2400" dirty="0" err="1"/>
              <a:t>medical</a:t>
            </a:r>
            <a:r>
              <a:rPr lang="ru-RU" sz="2400" dirty="0"/>
              <a:t> </a:t>
            </a:r>
            <a:r>
              <a:rPr lang="ru-RU" sz="2400" dirty="0" err="1"/>
              <a:t>council</a:t>
            </a:r>
            <a:r>
              <a:rPr lang="ru-RU" sz="2400" dirty="0"/>
              <a:t> (</a:t>
            </a:r>
            <a:r>
              <a:rPr lang="ru-RU" sz="2400" dirty="0" err="1"/>
              <a:t>state</a:t>
            </a:r>
            <a:r>
              <a:rPr lang="ru-RU" sz="2400" dirty="0"/>
              <a:t>/</a:t>
            </a:r>
            <a:r>
              <a:rPr lang="ru-RU" sz="2400" dirty="0" err="1"/>
              <a:t>medical</a:t>
            </a:r>
            <a:r>
              <a:rPr lang="ru-RU" sz="2400" dirty="0"/>
              <a:t> </a:t>
            </a:r>
            <a:r>
              <a:rPr lang="ru-RU" sz="2400" dirty="0" err="1"/>
              <a:t>Council</a:t>
            </a:r>
            <a:r>
              <a:rPr lang="ru-RU" sz="2400" dirty="0"/>
              <a:t> </a:t>
            </a:r>
            <a:r>
              <a:rPr lang="ru-RU" sz="2400" dirty="0" err="1"/>
              <a:t>of</a:t>
            </a:r>
            <a:r>
              <a:rPr lang="ru-RU" sz="2400" dirty="0"/>
              <a:t> </a:t>
            </a:r>
            <a:r>
              <a:rPr lang="ru-RU" sz="2400" dirty="0" err="1"/>
              <a:t>India</a:t>
            </a:r>
            <a:r>
              <a:rPr lang="ru-RU" sz="2400" dirty="0"/>
              <a:t>) </a:t>
            </a:r>
            <a:r>
              <a:rPr lang="ru-RU" sz="2400" dirty="0" err="1"/>
              <a:t>have</a:t>
            </a:r>
            <a:r>
              <a:rPr lang="ru-RU" sz="2400" dirty="0"/>
              <a:t> </a:t>
            </a:r>
            <a:r>
              <a:rPr lang="ru-RU" sz="2400" dirty="0" err="1"/>
              <a:t>been</a:t>
            </a:r>
            <a:r>
              <a:rPr lang="ru-RU" sz="2400" dirty="0"/>
              <a:t> </a:t>
            </a:r>
            <a:r>
              <a:rPr lang="ru-RU" sz="2400" dirty="0" err="1"/>
              <a:t>stated</a:t>
            </a:r>
            <a:r>
              <a:rPr lang="ru-RU" sz="2400" dirty="0"/>
              <a:t> </a:t>
            </a:r>
            <a:r>
              <a:rPr lang="ru-RU" sz="2400" dirty="0" err="1"/>
              <a:t>in</a:t>
            </a:r>
            <a:r>
              <a:rPr lang="ru-RU" sz="2400" dirty="0"/>
              <a:t> </a:t>
            </a:r>
            <a:r>
              <a:rPr lang="ru-RU" sz="2400" dirty="0" err="1"/>
              <a:t>the</a:t>
            </a:r>
            <a:r>
              <a:rPr lang="ru-RU" sz="2400" dirty="0"/>
              <a:t> </a:t>
            </a:r>
            <a:r>
              <a:rPr lang="ru-RU" sz="2400" dirty="0" err="1"/>
              <a:t>Indian</a:t>
            </a:r>
            <a:r>
              <a:rPr lang="ru-RU" sz="2400" dirty="0"/>
              <a:t> </a:t>
            </a:r>
            <a:r>
              <a:rPr lang="ru-RU" sz="2400" dirty="0" err="1"/>
              <a:t>Medical</a:t>
            </a:r>
            <a:r>
              <a:rPr lang="ru-RU" sz="2400" dirty="0"/>
              <a:t> </a:t>
            </a:r>
            <a:r>
              <a:rPr lang="ru-RU" sz="2400" dirty="0" err="1"/>
              <a:t>council</a:t>
            </a:r>
            <a:r>
              <a:rPr lang="ru-RU" sz="2400" dirty="0"/>
              <a:t> (</a:t>
            </a:r>
            <a:r>
              <a:rPr lang="ru-RU" sz="2400" dirty="0" err="1"/>
              <a:t>Professional</a:t>
            </a:r>
            <a:r>
              <a:rPr lang="ru-RU" sz="2400" dirty="0"/>
              <a:t> </a:t>
            </a:r>
            <a:r>
              <a:rPr lang="ru-RU" sz="2400" dirty="0" err="1"/>
              <a:t>conduct</a:t>
            </a:r>
            <a:r>
              <a:rPr lang="ru-RU" sz="2400" dirty="0"/>
              <a:t>, </a:t>
            </a:r>
            <a:r>
              <a:rPr lang="ru-RU" sz="2400" dirty="0" err="1"/>
              <a:t>etiquette</a:t>
            </a:r>
            <a:r>
              <a:rPr lang="ru-RU" sz="2400" dirty="0"/>
              <a:t> </a:t>
            </a:r>
            <a:r>
              <a:rPr lang="ru-RU" sz="2400" dirty="0" err="1"/>
              <a:t>and</a:t>
            </a:r>
            <a:r>
              <a:rPr lang="ru-RU" sz="2400" dirty="0"/>
              <a:t> </a:t>
            </a:r>
            <a:r>
              <a:rPr lang="ru-RU" sz="2400" dirty="0" err="1"/>
              <a:t>ethics</a:t>
            </a:r>
            <a:r>
              <a:rPr lang="ru-RU" sz="2400" dirty="0"/>
              <a:t>) </a:t>
            </a:r>
            <a:r>
              <a:rPr lang="ru-RU" sz="2400" dirty="0" err="1"/>
              <a:t>Regulation</a:t>
            </a:r>
            <a:r>
              <a:rPr lang="ru-RU" sz="2400" dirty="0"/>
              <a:t> 2002. </a:t>
            </a:r>
            <a:r>
              <a:rPr lang="ru-RU" sz="2400" dirty="0" err="1"/>
              <a:t>No</a:t>
            </a:r>
            <a:r>
              <a:rPr lang="ru-RU" sz="2400" dirty="0"/>
              <a:t> </a:t>
            </a:r>
            <a:r>
              <a:rPr lang="ru-RU" sz="2400" dirty="0" err="1"/>
              <a:t>action</a:t>
            </a:r>
            <a:r>
              <a:rPr lang="ru-RU" sz="2400" dirty="0"/>
              <a:t> </a:t>
            </a:r>
            <a:r>
              <a:rPr lang="ru-RU" sz="2400" dirty="0" err="1"/>
              <a:t>against</a:t>
            </a:r>
            <a:r>
              <a:rPr lang="ru-RU" sz="2400" dirty="0"/>
              <a:t> </a:t>
            </a:r>
            <a:r>
              <a:rPr lang="ru-RU" sz="2400" dirty="0" err="1"/>
              <a:t>a</a:t>
            </a:r>
            <a:r>
              <a:rPr lang="ru-RU" sz="2400" dirty="0"/>
              <a:t> </a:t>
            </a:r>
            <a:r>
              <a:rPr lang="ru-RU" sz="2400" dirty="0" err="1"/>
              <a:t>medical</a:t>
            </a:r>
            <a:r>
              <a:rPr lang="ru-RU" sz="2400" dirty="0"/>
              <a:t> </a:t>
            </a:r>
            <a:r>
              <a:rPr lang="ru-RU" sz="2400" dirty="0" err="1"/>
              <a:t>practitioner</a:t>
            </a:r>
            <a:r>
              <a:rPr lang="ru-RU" sz="2400" dirty="0"/>
              <a:t> </a:t>
            </a:r>
            <a:r>
              <a:rPr lang="ru-RU" sz="2400" dirty="0" err="1"/>
              <a:t>can</a:t>
            </a:r>
            <a:r>
              <a:rPr lang="ru-RU" sz="2400" dirty="0"/>
              <a:t> </a:t>
            </a:r>
            <a:r>
              <a:rPr lang="ru-RU" sz="2400" dirty="0" err="1"/>
              <a:t>be</a:t>
            </a:r>
            <a:r>
              <a:rPr lang="ru-RU" sz="2400" dirty="0"/>
              <a:t> </a:t>
            </a:r>
            <a:r>
              <a:rPr lang="ru-RU" sz="2400" dirty="0" err="1"/>
              <a:t>taken</a:t>
            </a:r>
            <a:r>
              <a:rPr lang="ru-RU" sz="2400" dirty="0"/>
              <a:t> </a:t>
            </a:r>
            <a:r>
              <a:rPr lang="ru-RU" sz="2400" dirty="0" err="1"/>
              <a:t>unless</a:t>
            </a:r>
            <a:r>
              <a:rPr lang="ru-RU" sz="2400" dirty="0"/>
              <a:t> </a:t>
            </a:r>
            <a:r>
              <a:rPr lang="ru-RU" sz="2400" dirty="0" err="1"/>
              <a:t>an</a:t>
            </a:r>
            <a:r>
              <a:rPr lang="ru-RU" sz="2400" dirty="0"/>
              <a:t> </a:t>
            </a:r>
            <a:r>
              <a:rPr lang="ru-RU" sz="2400" dirty="0" err="1"/>
              <a:t>opportunity</a:t>
            </a:r>
            <a:r>
              <a:rPr lang="ru-RU" sz="2400" dirty="0"/>
              <a:t> </a:t>
            </a:r>
            <a:r>
              <a:rPr lang="ru-RU" sz="2400" dirty="0" err="1"/>
              <a:t>has</a:t>
            </a:r>
            <a:r>
              <a:rPr lang="ru-RU" sz="2400" dirty="0"/>
              <a:t> </a:t>
            </a:r>
            <a:r>
              <a:rPr lang="ru-RU" sz="2400" dirty="0" err="1"/>
              <a:t>been</a:t>
            </a:r>
            <a:r>
              <a:rPr lang="ru-RU" sz="2400" dirty="0"/>
              <a:t> </a:t>
            </a:r>
            <a:r>
              <a:rPr lang="ru-RU" sz="2400" dirty="0" err="1"/>
              <a:t>given</a:t>
            </a:r>
            <a:r>
              <a:rPr lang="ru-RU" sz="2400" dirty="0"/>
              <a:t> </a:t>
            </a:r>
            <a:r>
              <a:rPr lang="ru-RU" sz="2400" dirty="0" err="1"/>
              <a:t>to</a:t>
            </a:r>
            <a:r>
              <a:rPr lang="ru-RU" sz="2400" dirty="0"/>
              <a:t> </a:t>
            </a:r>
            <a:r>
              <a:rPr lang="ru-RU" sz="2400" dirty="0" err="1"/>
              <a:t>him</a:t>
            </a:r>
            <a:r>
              <a:rPr lang="ru-RU" sz="2400" dirty="0"/>
              <a:t> </a:t>
            </a:r>
            <a:r>
              <a:rPr lang="ru-RU" sz="2400" dirty="0" err="1"/>
              <a:t>to</a:t>
            </a:r>
            <a:r>
              <a:rPr lang="ru-RU" sz="2400" dirty="0"/>
              <a:t> </a:t>
            </a:r>
            <a:r>
              <a:rPr lang="ru-RU" sz="2400" dirty="0" err="1"/>
              <a:t>be</a:t>
            </a:r>
            <a:r>
              <a:rPr lang="ru-RU" sz="2400" dirty="0"/>
              <a:t> </a:t>
            </a:r>
            <a:r>
              <a:rPr lang="ru-RU" sz="2400" dirty="0" err="1"/>
              <a:t>heard</a:t>
            </a:r>
            <a:r>
              <a:rPr lang="ru-RU" sz="2400" dirty="0"/>
              <a:t> </a:t>
            </a:r>
            <a:r>
              <a:rPr lang="ru-RU" sz="2400" dirty="0" err="1"/>
              <a:t>in</a:t>
            </a:r>
            <a:r>
              <a:rPr lang="ru-RU" sz="2400" dirty="0"/>
              <a:t> </a:t>
            </a:r>
            <a:r>
              <a:rPr lang="ru-RU" sz="2400" dirty="0" err="1"/>
              <a:t>person</a:t>
            </a:r>
            <a:r>
              <a:rPr lang="ru-RU" sz="2400" dirty="0"/>
              <a:t> </a:t>
            </a:r>
            <a:r>
              <a:rPr lang="ru-RU" sz="2400" dirty="0" err="1"/>
              <a:t>or</a:t>
            </a:r>
            <a:r>
              <a:rPr lang="ru-RU" sz="2400" dirty="0"/>
              <a:t> </a:t>
            </a:r>
            <a:r>
              <a:rPr lang="ru-RU" sz="2400" dirty="0" err="1"/>
              <a:t>through</a:t>
            </a:r>
            <a:r>
              <a:rPr lang="ru-RU" sz="2400" dirty="0"/>
              <a:t> </a:t>
            </a:r>
            <a:r>
              <a:rPr lang="ru-RU" sz="2400" dirty="0" err="1"/>
              <a:t>an</a:t>
            </a:r>
            <a:r>
              <a:rPr lang="ru-RU" sz="2400" dirty="0"/>
              <a:t> </a:t>
            </a:r>
            <a:r>
              <a:rPr lang="ru-RU" sz="2400" dirty="0" err="1"/>
              <a:t>advocate</a:t>
            </a:r>
            <a:r>
              <a:rPr lang="ru-RU" sz="2400" dirty="0"/>
              <a:t>.</a:t>
            </a:r>
          </a:p>
        </p:txBody>
      </p:sp>
    </p:spTree>
    <p:extLst>
      <p:ext uri="{BB962C8B-B14F-4D97-AF65-F5344CB8AC3E}">
        <p14:creationId xmlns:p14="http://schemas.microsoft.com/office/powerpoint/2010/main" val="75120804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F52B576-988B-4C4E-9ACD-A0CB0DD4349B}"/>
              </a:ext>
            </a:extLst>
          </p:cNvPr>
          <p:cNvSpPr>
            <a:spLocks noGrp="1"/>
          </p:cNvSpPr>
          <p:nvPr>
            <p:ph type="title"/>
          </p:nvPr>
        </p:nvSpPr>
        <p:spPr>
          <a:xfrm>
            <a:off x="1451579" y="1"/>
            <a:ext cx="9603275" cy="757237"/>
          </a:xfrm>
        </p:spPr>
        <p:txBody>
          <a:bodyPr/>
          <a:lstStyle/>
          <a:p>
            <a:pPr algn="ctr"/>
            <a:r>
              <a:rPr lang="en-GB" b="1" dirty="0"/>
              <a:t>Medical negligence</a:t>
            </a:r>
            <a:endParaRPr lang="ru-RU" b="1" dirty="0"/>
          </a:p>
        </p:txBody>
      </p:sp>
      <p:sp>
        <p:nvSpPr>
          <p:cNvPr id="3" name="Объект 2">
            <a:extLst>
              <a:ext uri="{FF2B5EF4-FFF2-40B4-BE49-F238E27FC236}">
                <a16:creationId xmlns:a16="http://schemas.microsoft.com/office/drawing/2014/main" id="{13B0885C-E22E-6F46-AF65-8CB414931BBA}"/>
              </a:ext>
            </a:extLst>
          </p:cNvPr>
          <p:cNvSpPr>
            <a:spLocks noGrp="1"/>
          </p:cNvSpPr>
          <p:nvPr>
            <p:ph idx="1"/>
          </p:nvPr>
        </p:nvSpPr>
        <p:spPr>
          <a:xfrm>
            <a:off x="357189" y="600076"/>
            <a:ext cx="10697666" cy="4866270"/>
          </a:xfrm>
        </p:spPr>
        <p:txBody>
          <a:bodyPr>
            <a:normAutofit/>
          </a:bodyPr>
          <a:lstStyle/>
          <a:p>
            <a:r>
              <a:rPr lang="en-US" sz="2400" dirty="0"/>
              <a:t>Medical negligence or malpractice can be defined as </a:t>
            </a:r>
          </a:p>
          <a:p>
            <a:r>
              <a:rPr lang="en-US" sz="2400" dirty="0"/>
              <a:t>"doing something which a prudent and reasonable man would not do, or omission to do something which a reasonable man would do" </a:t>
            </a:r>
          </a:p>
          <a:p>
            <a:r>
              <a:rPr lang="ru-RU" sz="2400" dirty="0" err="1"/>
              <a:t>Or</a:t>
            </a:r>
            <a:r>
              <a:rPr lang="ru-RU" sz="2400" dirty="0"/>
              <a:t> </a:t>
            </a:r>
            <a:r>
              <a:rPr lang="ru-RU" sz="2400" dirty="0" err="1"/>
              <a:t>in</a:t>
            </a:r>
            <a:r>
              <a:rPr lang="ru-RU" sz="2400" dirty="0"/>
              <a:t> </a:t>
            </a:r>
            <a:r>
              <a:rPr lang="ru-RU" sz="2400" dirty="0" err="1"/>
              <a:t>other</a:t>
            </a:r>
            <a:r>
              <a:rPr lang="ru-RU" sz="2400" dirty="0"/>
              <a:t> </a:t>
            </a:r>
            <a:r>
              <a:rPr lang="ru-RU" sz="2400" dirty="0" err="1"/>
              <a:t>terms</a:t>
            </a:r>
            <a:r>
              <a:rPr lang="ru-RU" sz="2400" dirty="0"/>
              <a:t>, </a:t>
            </a:r>
            <a:r>
              <a:rPr lang="ru-RU" sz="2400" dirty="0" err="1"/>
              <a:t>it</a:t>
            </a:r>
            <a:r>
              <a:rPr lang="ru-RU" sz="2400" dirty="0"/>
              <a:t> </a:t>
            </a:r>
            <a:r>
              <a:rPr lang="ru-RU" sz="2400" dirty="0" err="1"/>
              <a:t>can</a:t>
            </a:r>
            <a:r>
              <a:rPr lang="ru-RU" sz="2400" dirty="0"/>
              <a:t> </a:t>
            </a:r>
            <a:r>
              <a:rPr lang="ru-RU" sz="2400" dirty="0" err="1"/>
              <a:t>also</a:t>
            </a:r>
            <a:r>
              <a:rPr lang="ru-RU" sz="2400" dirty="0"/>
              <a:t> </a:t>
            </a:r>
            <a:r>
              <a:rPr lang="ru-RU" sz="2400" dirty="0" err="1"/>
              <a:t>be</a:t>
            </a:r>
            <a:r>
              <a:rPr lang="ru-RU" sz="2400" dirty="0"/>
              <a:t> </a:t>
            </a:r>
            <a:r>
              <a:rPr lang="ru-RU" sz="2400" dirty="0" err="1"/>
              <a:t>defined</a:t>
            </a:r>
            <a:r>
              <a:rPr lang="ru-RU" sz="2400" dirty="0"/>
              <a:t> </a:t>
            </a:r>
            <a:r>
              <a:rPr lang="ru-RU" sz="2400" dirty="0" err="1"/>
              <a:t>as</a:t>
            </a:r>
            <a:endParaRPr lang="en-GB" sz="2400" dirty="0"/>
          </a:p>
          <a:p>
            <a:r>
              <a:rPr lang="ru-RU" sz="2400" dirty="0"/>
              <a:t> "</a:t>
            </a:r>
            <a:r>
              <a:rPr lang="ru-RU" sz="2400" dirty="0" err="1"/>
              <a:t>Want</a:t>
            </a:r>
            <a:r>
              <a:rPr lang="ru-RU" sz="2400" dirty="0"/>
              <a:t> </a:t>
            </a:r>
            <a:r>
              <a:rPr lang="ru-RU" sz="2400" dirty="0" err="1"/>
              <a:t>of</a:t>
            </a:r>
            <a:r>
              <a:rPr lang="ru-RU" sz="2400" dirty="0"/>
              <a:t> </a:t>
            </a:r>
            <a:r>
              <a:rPr lang="ru-RU" sz="2400" dirty="0" err="1"/>
              <a:t>reasonable</a:t>
            </a:r>
            <a:r>
              <a:rPr lang="ru-RU" sz="2400" dirty="0"/>
              <a:t> </a:t>
            </a:r>
            <a:r>
              <a:rPr lang="ru-RU" sz="2400" dirty="0" err="1"/>
              <a:t>degree</a:t>
            </a:r>
            <a:r>
              <a:rPr lang="ru-RU" sz="2400" dirty="0"/>
              <a:t> </a:t>
            </a:r>
            <a:r>
              <a:rPr lang="ru-RU" sz="2400" dirty="0" err="1"/>
              <a:t>of</a:t>
            </a:r>
            <a:r>
              <a:rPr lang="ru-RU" sz="2400" dirty="0"/>
              <a:t> </a:t>
            </a:r>
            <a:r>
              <a:rPr lang="ru-RU" sz="2400" dirty="0" err="1"/>
              <a:t>care</a:t>
            </a:r>
            <a:r>
              <a:rPr lang="ru-RU" sz="2400" dirty="0"/>
              <a:t> </a:t>
            </a:r>
            <a:r>
              <a:rPr lang="ru-RU" sz="2400" dirty="0" err="1"/>
              <a:t>and</a:t>
            </a:r>
            <a:r>
              <a:rPr lang="ru-RU" sz="2400" dirty="0"/>
              <a:t> </a:t>
            </a:r>
            <a:r>
              <a:rPr lang="ru-RU" sz="2400" dirty="0" err="1"/>
              <a:t>skill</a:t>
            </a:r>
            <a:r>
              <a:rPr lang="ru-RU" sz="2400" dirty="0"/>
              <a:t> </a:t>
            </a:r>
            <a:r>
              <a:rPr lang="ru-RU" sz="2400" dirty="0" err="1"/>
              <a:t>or</a:t>
            </a:r>
            <a:r>
              <a:rPr lang="ru-RU" sz="2400" dirty="0"/>
              <a:t> </a:t>
            </a:r>
            <a:r>
              <a:rPr lang="ru-RU" sz="2400" dirty="0" err="1"/>
              <a:t>will</a:t>
            </a:r>
            <a:r>
              <a:rPr lang="ru-RU" sz="2400" dirty="0"/>
              <a:t> </a:t>
            </a:r>
            <a:r>
              <a:rPr lang="ru-RU" sz="2400" dirty="0" err="1"/>
              <a:t>full</a:t>
            </a:r>
            <a:r>
              <a:rPr lang="ru-RU" sz="2400" dirty="0"/>
              <a:t> </a:t>
            </a:r>
            <a:r>
              <a:rPr lang="ru-RU" sz="2400" dirty="0" err="1"/>
              <a:t>negligence</a:t>
            </a:r>
            <a:r>
              <a:rPr lang="ru-RU" sz="2400" dirty="0"/>
              <a:t>, </a:t>
            </a:r>
            <a:r>
              <a:rPr lang="ru-RU" sz="2400" dirty="0" err="1"/>
              <a:t>on</a:t>
            </a:r>
            <a:r>
              <a:rPr lang="ru-RU" sz="2400" dirty="0"/>
              <a:t> </a:t>
            </a:r>
            <a:r>
              <a:rPr lang="ru-RU" sz="2400" dirty="0" err="1"/>
              <a:t>the</a:t>
            </a:r>
            <a:r>
              <a:rPr lang="ru-RU" sz="2400" dirty="0"/>
              <a:t> </a:t>
            </a:r>
            <a:r>
              <a:rPr lang="ru-RU" sz="2400" dirty="0" err="1"/>
              <a:t>part</a:t>
            </a:r>
            <a:r>
              <a:rPr lang="ru-RU" sz="2400" dirty="0"/>
              <a:t> </a:t>
            </a:r>
            <a:r>
              <a:rPr lang="ru-RU" sz="2400" dirty="0" err="1"/>
              <a:t>of</a:t>
            </a:r>
            <a:r>
              <a:rPr lang="ru-RU" sz="2400" dirty="0"/>
              <a:t> </a:t>
            </a:r>
            <a:r>
              <a:rPr lang="ru-RU" sz="2400" dirty="0" err="1"/>
              <a:t>a</a:t>
            </a:r>
            <a:r>
              <a:rPr lang="ru-RU" sz="2400" dirty="0"/>
              <a:t> </a:t>
            </a:r>
            <a:r>
              <a:rPr lang="ru-RU" sz="2400" dirty="0" err="1"/>
              <a:t>medical</a:t>
            </a:r>
            <a:r>
              <a:rPr lang="ru-RU" sz="2400" dirty="0"/>
              <a:t> </a:t>
            </a:r>
            <a:r>
              <a:rPr lang="ru-RU" sz="2400" dirty="0" err="1"/>
              <a:t>practitioner</a:t>
            </a:r>
            <a:r>
              <a:rPr lang="ru-RU" sz="2400" dirty="0"/>
              <a:t> </a:t>
            </a:r>
            <a:r>
              <a:rPr lang="ru-RU" sz="2400" dirty="0" err="1"/>
              <a:t>in</a:t>
            </a:r>
            <a:r>
              <a:rPr lang="ru-RU" sz="2400" dirty="0"/>
              <a:t> </a:t>
            </a:r>
            <a:r>
              <a:rPr lang="ru-RU" sz="2400" dirty="0" err="1"/>
              <a:t>the</a:t>
            </a:r>
            <a:r>
              <a:rPr lang="ru-RU" sz="2400" dirty="0"/>
              <a:t> </a:t>
            </a:r>
            <a:r>
              <a:rPr lang="ru-RU" sz="2400" dirty="0" err="1"/>
              <a:t>treatment</a:t>
            </a:r>
            <a:r>
              <a:rPr lang="ru-RU" sz="2400" dirty="0"/>
              <a:t> </a:t>
            </a:r>
            <a:r>
              <a:rPr lang="ru-RU" sz="2400" dirty="0" err="1"/>
              <a:t>of</a:t>
            </a:r>
            <a:r>
              <a:rPr lang="ru-RU" sz="2400" dirty="0"/>
              <a:t> </a:t>
            </a:r>
            <a:r>
              <a:rPr lang="ru-RU" sz="2400" dirty="0" err="1"/>
              <a:t>a</a:t>
            </a:r>
            <a:r>
              <a:rPr lang="ru-RU" sz="2400" dirty="0"/>
              <a:t> </a:t>
            </a:r>
            <a:r>
              <a:rPr lang="ru-RU" sz="2400" dirty="0" err="1"/>
              <a:t>patient</a:t>
            </a:r>
            <a:r>
              <a:rPr lang="ru-RU" sz="2400" dirty="0"/>
              <a:t> </a:t>
            </a:r>
            <a:r>
              <a:rPr lang="ru-RU" sz="2400" dirty="0" err="1"/>
              <a:t>with</a:t>
            </a:r>
            <a:r>
              <a:rPr lang="ru-RU" sz="2400" dirty="0"/>
              <a:t> </a:t>
            </a:r>
            <a:r>
              <a:rPr lang="ru-RU" sz="2400" dirty="0" err="1"/>
              <a:t>whom</a:t>
            </a:r>
            <a:r>
              <a:rPr lang="ru-RU" sz="2400" dirty="0"/>
              <a:t> </a:t>
            </a:r>
            <a:r>
              <a:rPr lang="ru-RU" sz="2400" dirty="0" err="1"/>
              <a:t>a</a:t>
            </a:r>
            <a:r>
              <a:rPr lang="ru-RU" sz="2400" dirty="0"/>
              <a:t> </a:t>
            </a:r>
            <a:r>
              <a:rPr lang="ru-RU" sz="2400" dirty="0" err="1"/>
              <a:t>relationship</a:t>
            </a:r>
            <a:r>
              <a:rPr lang="ru-RU" sz="2400" dirty="0"/>
              <a:t> </a:t>
            </a:r>
            <a:r>
              <a:rPr lang="ru-RU" sz="2400" dirty="0" err="1"/>
              <a:t>of</a:t>
            </a:r>
            <a:r>
              <a:rPr lang="ru-RU" sz="2400" dirty="0"/>
              <a:t> </a:t>
            </a:r>
            <a:r>
              <a:rPr lang="ru-RU" sz="2400" dirty="0" err="1"/>
              <a:t>professional</a:t>
            </a:r>
            <a:r>
              <a:rPr lang="ru-RU" sz="2400" dirty="0"/>
              <a:t> </a:t>
            </a:r>
            <a:r>
              <a:rPr lang="ru-RU" sz="2400" dirty="0" err="1"/>
              <a:t>attendant</a:t>
            </a:r>
            <a:r>
              <a:rPr lang="ru-RU" sz="2400" dirty="0"/>
              <a:t> </a:t>
            </a:r>
            <a:r>
              <a:rPr lang="ru-RU" sz="2400" dirty="0" err="1"/>
              <a:t>is</a:t>
            </a:r>
            <a:r>
              <a:rPr lang="ru-RU" sz="2400" dirty="0"/>
              <a:t> </a:t>
            </a:r>
            <a:r>
              <a:rPr lang="ru-RU" sz="2400" dirty="0" err="1"/>
              <a:t>established</a:t>
            </a:r>
            <a:r>
              <a:rPr lang="ru-RU" sz="2400" dirty="0"/>
              <a:t>, </a:t>
            </a:r>
            <a:r>
              <a:rPr lang="ru-RU" sz="2400" dirty="0" err="1"/>
              <a:t>so</a:t>
            </a:r>
            <a:r>
              <a:rPr lang="ru-RU" sz="2400" dirty="0"/>
              <a:t> </a:t>
            </a:r>
            <a:r>
              <a:rPr lang="ru-RU" sz="2400" dirty="0" err="1"/>
              <a:t>as</a:t>
            </a:r>
            <a:r>
              <a:rPr lang="ru-RU" sz="2400" dirty="0"/>
              <a:t> </a:t>
            </a:r>
            <a:r>
              <a:rPr lang="ru-RU" sz="2400" dirty="0" err="1"/>
              <a:t>to</a:t>
            </a:r>
            <a:r>
              <a:rPr lang="ru-RU" sz="2400" dirty="0"/>
              <a:t> </a:t>
            </a:r>
            <a:r>
              <a:rPr lang="ru-RU" sz="2400" dirty="0" err="1"/>
              <a:t>lead</a:t>
            </a:r>
            <a:r>
              <a:rPr lang="ru-RU" sz="2400" dirty="0"/>
              <a:t> </a:t>
            </a:r>
            <a:r>
              <a:rPr lang="ru-RU" sz="2400" dirty="0" err="1"/>
              <a:t>to</a:t>
            </a:r>
            <a:r>
              <a:rPr lang="ru-RU" sz="2400" dirty="0"/>
              <a:t> </a:t>
            </a:r>
            <a:r>
              <a:rPr lang="ru-RU" sz="2400" dirty="0" err="1"/>
              <a:t>his</a:t>
            </a:r>
            <a:r>
              <a:rPr lang="ru-RU" sz="2400" dirty="0"/>
              <a:t> </a:t>
            </a:r>
            <a:r>
              <a:rPr lang="ru-RU" sz="2400" dirty="0" err="1"/>
              <a:t>bodily</a:t>
            </a:r>
            <a:r>
              <a:rPr lang="ru-RU" sz="2400" dirty="0"/>
              <a:t> </a:t>
            </a:r>
            <a:r>
              <a:rPr lang="ru-RU" sz="2400" dirty="0" err="1"/>
              <a:t>injury</a:t>
            </a:r>
            <a:r>
              <a:rPr lang="ru-RU" sz="2400" dirty="0"/>
              <a:t> </a:t>
            </a:r>
            <a:r>
              <a:rPr lang="ru-RU" sz="2400" dirty="0" err="1"/>
              <a:t>or</a:t>
            </a:r>
            <a:r>
              <a:rPr lang="ru-RU" sz="2400" dirty="0"/>
              <a:t> </a:t>
            </a:r>
            <a:r>
              <a:rPr lang="ru-RU" sz="2400" dirty="0" err="1"/>
              <a:t>the</a:t>
            </a:r>
            <a:r>
              <a:rPr lang="ru-RU" sz="2400" dirty="0"/>
              <a:t> </a:t>
            </a:r>
            <a:r>
              <a:rPr lang="ru-RU" sz="2400" dirty="0" err="1"/>
              <a:t>loss</a:t>
            </a:r>
            <a:r>
              <a:rPr lang="ru-RU" sz="2400" dirty="0"/>
              <a:t> </a:t>
            </a:r>
            <a:r>
              <a:rPr lang="ru-RU" sz="2400" dirty="0" err="1"/>
              <a:t>of</a:t>
            </a:r>
            <a:r>
              <a:rPr lang="ru-RU" sz="2400" dirty="0"/>
              <a:t> </a:t>
            </a:r>
            <a:r>
              <a:rPr lang="ru-RU" sz="2400" dirty="0" err="1"/>
              <a:t>his</a:t>
            </a:r>
            <a:r>
              <a:rPr lang="ru-RU" sz="2400" dirty="0"/>
              <a:t> </a:t>
            </a:r>
            <a:r>
              <a:rPr lang="ru-RU" sz="2400" dirty="0" err="1"/>
              <a:t>life</a:t>
            </a:r>
            <a:r>
              <a:rPr lang="ru-RU" sz="2400" dirty="0"/>
              <a:t>." </a:t>
            </a:r>
          </a:p>
        </p:txBody>
      </p:sp>
    </p:spTree>
    <p:extLst>
      <p:ext uri="{BB962C8B-B14F-4D97-AF65-F5344CB8AC3E}">
        <p14:creationId xmlns:p14="http://schemas.microsoft.com/office/powerpoint/2010/main" val="222498015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285FF9F-CD46-D348-A924-3FCD7235B4F7}"/>
              </a:ext>
            </a:extLst>
          </p:cNvPr>
          <p:cNvSpPr>
            <a:spLocks noGrp="1"/>
          </p:cNvSpPr>
          <p:nvPr>
            <p:ph type="title"/>
          </p:nvPr>
        </p:nvSpPr>
        <p:spPr/>
        <p:txBody>
          <a:bodyPr/>
          <a:lstStyle/>
          <a:p>
            <a:r>
              <a:rPr lang="en-GB" b="1" dirty="0"/>
              <a:t>ELEMENTS OF NEGLIGENCE</a:t>
            </a:r>
            <a:endParaRPr lang="ru-RU" b="1" dirty="0"/>
          </a:p>
        </p:txBody>
      </p:sp>
      <p:sp>
        <p:nvSpPr>
          <p:cNvPr id="3" name="Объект 2">
            <a:extLst>
              <a:ext uri="{FF2B5EF4-FFF2-40B4-BE49-F238E27FC236}">
                <a16:creationId xmlns:a16="http://schemas.microsoft.com/office/drawing/2014/main" id="{8417DEDE-1046-BD4F-821F-49480D78928D}"/>
              </a:ext>
            </a:extLst>
          </p:cNvPr>
          <p:cNvSpPr>
            <a:spLocks noGrp="1"/>
          </p:cNvSpPr>
          <p:nvPr>
            <p:ph idx="1"/>
          </p:nvPr>
        </p:nvSpPr>
        <p:spPr>
          <a:xfrm>
            <a:off x="412595" y="2015732"/>
            <a:ext cx="10642259" cy="4037749"/>
          </a:xfrm>
        </p:spPr>
        <p:txBody>
          <a:bodyPr>
            <a:normAutofit/>
          </a:bodyPr>
          <a:lstStyle/>
          <a:p>
            <a:pPr marL="0" indent="0">
              <a:buNone/>
            </a:pPr>
            <a:r>
              <a:rPr lang="en-GB" b="1" dirty="0"/>
              <a:t>4 elements of negligence</a:t>
            </a:r>
          </a:p>
          <a:p>
            <a:r>
              <a:rPr lang="en-GB" b="1" dirty="0"/>
              <a:t>•Duty of care</a:t>
            </a:r>
          </a:p>
          <a:p>
            <a:r>
              <a:rPr lang="en-GB" b="1" dirty="0"/>
              <a:t>•Breach the duty of care</a:t>
            </a:r>
          </a:p>
          <a:p>
            <a:r>
              <a:rPr lang="en-GB" b="1" dirty="0"/>
              <a:t>•</a:t>
            </a:r>
            <a:r>
              <a:rPr lang="en-GB" b="1" dirty="0" err="1"/>
              <a:t>Occurance</a:t>
            </a:r>
            <a:r>
              <a:rPr lang="en-GB" b="1" dirty="0"/>
              <a:t> of harm</a:t>
            </a:r>
          </a:p>
          <a:p>
            <a:r>
              <a:rPr lang="en-GB" b="1" dirty="0"/>
              <a:t>•The harm was caused but for the duty of care</a:t>
            </a:r>
          </a:p>
          <a:p>
            <a:pPr marL="0" indent="0">
              <a:buNone/>
            </a:pPr>
            <a:r>
              <a:rPr lang="en-GB" dirty="0"/>
              <a:t>For negligence to result in liability all four elements must be established as must be the direct responsibility of</a:t>
            </a:r>
            <a:r>
              <a:rPr lang="ru-RU" dirty="0"/>
              <a:t> </a:t>
            </a:r>
            <a:r>
              <a:rPr lang="en-GB" dirty="0"/>
              <a:t>the defendant in the chain of events</a:t>
            </a:r>
          </a:p>
          <a:p>
            <a:endParaRPr lang="ru-RU" dirty="0"/>
          </a:p>
        </p:txBody>
      </p:sp>
    </p:spTree>
    <p:extLst>
      <p:ext uri="{BB962C8B-B14F-4D97-AF65-F5344CB8AC3E}">
        <p14:creationId xmlns:p14="http://schemas.microsoft.com/office/powerpoint/2010/main" val="142487166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CB44286-300C-1543-B3B7-0D667F2D1940}"/>
              </a:ext>
            </a:extLst>
          </p:cNvPr>
          <p:cNvSpPr>
            <a:spLocks noGrp="1"/>
          </p:cNvSpPr>
          <p:nvPr>
            <p:ph type="title"/>
          </p:nvPr>
        </p:nvSpPr>
        <p:spPr>
          <a:xfrm>
            <a:off x="1451579" y="1"/>
            <a:ext cx="9603275" cy="1142999"/>
          </a:xfrm>
        </p:spPr>
        <p:txBody>
          <a:bodyPr>
            <a:normAutofit/>
          </a:bodyPr>
          <a:lstStyle/>
          <a:p>
            <a:pPr algn="ctr"/>
            <a:r>
              <a:rPr lang="en-GB" dirty="0"/>
              <a:t> </a:t>
            </a:r>
            <a:r>
              <a:rPr lang="en-GB" b="1" dirty="0"/>
              <a:t>What is the standard of a "prudent physician”?</a:t>
            </a:r>
            <a:endParaRPr lang="ru-RU" b="1" dirty="0"/>
          </a:p>
        </p:txBody>
      </p:sp>
      <p:sp>
        <p:nvSpPr>
          <p:cNvPr id="3" name="Объект 2">
            <a:extLst>
              <a:ext uri="{FF2B5EF4-FFF2-40B4-BE49-F238E27FC236}">
                <a16:creationId xmlns:a16="http://schemas.microsoft.com/office/drawing/2014/main" id="{9C9CC3A5-8D27-B54D-B358-75CF71A80D79}"/>
              </a:ext>
            </a:extLst>
          </p:cNvPr>
          <p:cNvSpPr>
            <a:spLocks noGrp="1"/>
          </p:cNvSpPr>
          <p:nvPr>
            <p:ph idx="1"/>
          </p:nvPr>
        </p:nvSpPr>
        <p:spPr>
          <a:xfrm>
            <a:off x="1" y="900114"/>
            <a:ext cx="11054854" cy="4566232"/>
          </a:xfrm>
        </p:spPr>
        <p:txBody>
          <a:bodyPr/>
          <a:lstStyle/>
          <a:p>
            <a:pPr algn="just"/>
            <a:r>
              <a:rPr lang="en-GB" sz="2400" dirty="0"/>
              <a:t>The highest degree of skill or knowledge cannot be expected from every medical practitioner. A medical practitioner is required to possess the reasonable medical knowledge, and to exercise reasonable skill and care in the treatment of his/her patients. A doctor must therefore merely follow the prevalent standard procedures and methods of diagnosis and treatment. No doctor can possess all currently available medical knowledge, nor he/she is expected to apply all known diagnostic and therapeutic techniques. One cannot compare the skills of a House Surgeon to a Consultant's, but at the same time, the former is expected to provide a standard level of medical care and competence</a:t>
            </a:r>
            <a:r>
              <a:rPr lang="en-GB" dirty="0"/>
              <a:t>.</a:t>
            </a:r>
            <a:endParaRPr lang="ru-RU" dirty="0"/>
          </a:p>
        </p:txBody>
      </p:sp>
    </p:spTree>
    <p:extLst>
      <p:ext uri="{BB962C8B-B14F-4D97-AF65-F5344CB8AC3E}">
        <p14:creationId xmlns:p14="http://schemas.microsoft.com/office/powerpoint/2010/main" val="202820910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CF90ADA-C856-EE43-B003-4BAA7F0C557F}"/>
              </a:ext>
            </a:extLst>
          </p:cNvPr>
          <p:cNvSpPr>
            <a:spLocks noGrp="1"/>
          </p:cNvSpPr>
          <p:nvPr>
            <p:ph type="title"/>
          </p:nvPr>
        </p:nvSpPr>
        <p:spPr/>
        <p:txBody>
          <a:bodyPr/>
          <a:lstStyle/>
          <a:p>
            <a:pPr algn="ctr"/>
            <a:r>
              <a:rPr lang="en-GB" b="1" dirty="0"/>
              <a:t>CAUSATION</a:t>
            </a:r>
            <a:endParaRPr lang="ru-RU" b="1" dirty="0"/>
          </a:p>
        </p:txBody>
      </p:sp>
      <p:sp>
        <p:nvSpPr>
          <p:cNvPr id="3" name="Объект 2">
            <a:extLst>
              <a:ext uri="{FF2B5EF4-FFF2-40B4-BE49-F238E27FC236}">
                <a16:creationId xmlns:a16="http://schemas.microsoft.com/office/drawing/2014/main" id="{1D665DF7-4F58-6D44-BBB2-57DC5CD3FC8B}"/>
              </a:ext>
            </a:extLst>
          </p:cNvPr>
          <p:cNvSpPr>
            <a:spLocks noGrp="1"/>
          </p:cNvSpPr>
          <p:nvPr>
            <p:ph idx="1"/>
          </p:nvPr>
        </p:nvSpPr>
        <p:spPr/>
        <p:txBody>
          <a:bodyPr>
            <a:normAutofit fontScale="92500"/>
          </a:bodyPr>
          <a:lstStyle/>
          <a:p>
            <a:r>
              <a:rPr lang="en-GB" b="1" dirty="0"/>
              <a:t>•THE HARM THAT OCCURRED RESULTED DIRECTLY AS A CONSEQUENCE OF THE BREACH OF DUTY OF CARE (THE ‘BUT FOR’ TEST].</a:t>
            </a:r>
          </a:p>
          <a:p>
            <a:r>
              <a:rPr lang="en-GB" b="1" dirty="0"/>
              <a:t>•FACTUAL CAUSATION – CAUSE AND EFFECT [BUT FOR]</a:t>
            </a:r>
          </a:p>
          <a:p>
            <a:r>
              <a:rPr lang="en-GB" b="1" dirty="0"/>
              <a:t>•INFORMED CONSENT &amp; FAILURE TO WARN ARE AS IMPORTANT AS IS THE ACTUAL TREATMENT PROVIDED, IT IS AN ALL ENCOMPASSING DUTY</a:t>
            </a:r>
          </a:p>
          <a:p>
            <a:r>
              <a:rPr lang="en-GB" b="1" dirty="0"/>
              <a:t>•MATERIAL CONTRIBUTION TO HARM MAY BE MITIGATING TO CAUSATION</a:t>
            </a:r>
          </a:p>
          <a:p>
            <a:r>
              <a:rPr lang="en-GB" b="1" dirty="0"/>
              <a:t>•LIABILITY – DIRECT, VICARIOUS AND NON DELEGATABLE</a:t>
            </a:r>
          </a:p>
          <a:p>
            <a:endParaRPr lang="ru-RU" dirty="0"/>
          </a:p>
        </p:txBody>
      </p:sp>
    </p:spTree>
    <p:extLst>
      <p:ext uri="{BB962C8B-B14F-4D97-AF65-F5344CB8AC3E}">
        <p14:creationId xmlns:p14="http://schemas.microsoft.com/office/powerpoint/2010/main" val="227441036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DE12A260-4928-7643-978C-598D60EF5C21}"/>
              </a:ext>
            </a:extLst>
          </p:cNvPr>
          <p:cNvSpPr>
            <a:spLocks noGrp="1"/>
          </p:cNvSpPr>
          <p:nvPr>
            <p:ph type="title"/>
          </p:nvPr>
        </p:nvSpPr>
        <p:spPr/>
        <p:txBody>
          <a:bodyPr/>
          <a:lstStyle/>
          <a:p>
            <a:pPr algn="ctr"/>
            <a:r>
              <a:rPr lang="en-GB" b="1" dirty="0"/>
              <a:t>CONCLUSIONS</a:t>
            </a:r>
            <a:endParaRPr lang="ru-RU" b="1" dirty="0"/>
          </a:p>
        </p:txBody>
      </p:sp>
      <p:sp>
        <p:nvSpPr>
          <p:cNvPr id="3" name="Объект 2">
            <a:extLst>
              <a:ext uri="{FF2B5EF4-FFF2-40B4-BE49-F238E27FC236}">
                <a16:creationId xmlns:a16="http://schemas.microsoft.com/office/drawing/2014/main" id="{1CD88A3C-E83E-994D-A4FE-2C56FFC52487}"/>
              </a:ext>
            </a:extLst>
          </p:cNvPr>
          <p:cNvSpPr>
            <a:spLocks noGrp="1"/>
          </p:cNvSpPr>
          <p:nvPr>
            <p:ph idx="1"/>
          </p:nvPr>
        </p:nvSpPr>
        <p:spPr/>
        <p:txBody>
          <a:bodyPr>
            <a:normAutofit fontScale="70000" lnSpcReduction="20000"/>
          </a:bodyPr>
          <a:lstStyle/>
          <a:p>
            <a:r>
              <a:rPr lang="en-GB" sz="2400" dirty="0"/>
              <a:t>•THERE ARE 4 MAJOR ELEMENTS TO ESTABLISHING BOTH NEGLIGENCE AND LIABILITY</a:t>
            </a:r>
          </a:p>
          <a:p>
            <a:r>
              <a:rPr lang="en-GB" sz="2400" dirty="0"/>
              <a:t>•THERE IS MORE TO THE DUTY OF CARE THAN SIMPLY PROVIDING SKILFUL</a:t>
            </a:r>
          </a:p>
          <a:p>
            <a:r>
              <a:rPr lang="en-GB" sz="2400" dirty="0"/>
              <a:t>TREATMENT.</a:t>
            </a:r>
          </a:p>
          <a:p>
            <a:r>
              <a:rPr lang="en-GB" sz="2400" dirty="0"/>
              <a:t>•INFORMED CONSENT IS AN INTEGRAL COMPONENT OF THE OVERARCHING AND SINGLE DUTY OF CARE</a:t>
            </a:r>
          </a:p>
          <a:p>
            <a:r>
              <a:rPr lang="en-GB" sz="2400" dirty="0"/>
              <a:t>•CAUSATION RELIES ON THE ‘BUT FOR’ TEST</a:t>
            </a:r>
          </a:p>
          <a:p>
            <a:r>
              <a:rPr lang="en-GB" sz="2400" dirty="0"/>
              <a:t>•THE IPP REPORT LED TO THE CIVIL LIABILITY ACT(S) TO REDRESS THE ISSUES RE THE</a:t>
            </a:r>
          </a:p>
          <a:p>
            <a:r>
              <a:rPr lang="en-GB" sz="2400" dirty="0"/>
              <a:t>INDEMNITY CRISIS THAT FOLLOWED NUMEROUS COURT DECISIONS</a:t>
            </a:r>
          </a:p>
          <a:p>
            <a:endParaRPr lang="ru-RU" dirty="0"/>
          </a:p>
        </p:txBody>
      </p:sp>
    </p:spTree>
    <p:extLst>
      <p:ext uri="{BB962C8B-B14F-4D97-AF65-F5344CB8AC3E}">
        <p14:creationId xmlns:p14="http://schemas.microsoft.com/office/powerpoint/2010/main" val="119242261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BCDECE2-88A0-8C46-A1B5-162C34C314F3}"/>
              </a:ext>
            </a:extLst>
          </p:cNvPr>
          <p:cNvSpPr>
            <a:spLocks noGrp="1"/>
          </p:cNvSpPr>
          <p:nvPr>
            <p:ph type="title"/>
          </p:nvPr>
        </p:nvSpPr>
        <p:spPr/>
        <p:txBody>
          <a:bodyPr/>
          <a:lstStyle/>
          <a:p>
            <a:pPr algn="ctr"/>
            <a:r>
              <a:rPr lang="en-GB" b="1" dirty="0"/>
              <a:t>INFORMED CONSENT</a:t>
            </a:r>
            <a:endParaRPr lang="ru-RU" dirty="0"/>
          </a:p>
        </p:txBody>
      </p:sp>
      <p:sp>
        <p:nvSpPr>
          <p:cNvPr id="3" name="Объект 2">
            <a:extLst>
              <a:ext uri="{FF2B5EF4-FFF2-40B4-BE49-F238E27FC236}">
                <a16:creationId xmlns:a16="http://schemas.microsoft.com/office/drawing/2014/main" id="{3E882304-37D0-484C-B7BA-D24A3BFF4DA0}"/>
              </a:ext>
            </a:extLst>
          </p:cNvPr>
          <p:cNvSpPr>
            <a:spLocks noGrp="1"/>
          </p:cNvSpPr>
          <p:nvPr>
            <p:ph idx="1"/>
          </p:nvPr>
        </p:nvSpPr>
        <p:spPr/>
        <p:txBody>
          <a:bodyPr>
            <a:normAutofit/>
          </a:bodyPr>
          <a:lstStyle/>
          <a:p>
            <a:r>
              <a:rPr lang="en-US" dirty="0"/>
              <a:t>A lot of studies in different countries found that 66 per cent of complaints of medical negligence arise following poor or improper communication. </a:t>
            </a:r>
            <a:endParaRPr lang="en-GB" dirty="0"/>
          </a:p>
          <a:p>
            <a:r>
              <a:rPr lang="en-GB" dirty="0"/>
              <a:t>Improving medical graduates’ communication skills should form the basis of better informed consent. </a:t>
            </a:r>
          </a:p>
          <a:p>
            <a:r>
              <a:rPr lang="en-GB" dirty="0"/>
              <a:t>Informed consent is generally agreement to do something or to allow something to happen only after all the relevant facts are disclosed. Informed consent often refers to consent to a medical procedure after the patient has been made aware of all the risks and consequences. </a:t>
            </a:r>
          </a:p>
        </p:txBody>
      </p:sp>
    </p:spTree>
    <p:extLst>
      <p:ext uri="{BB962C8B-B14F-4D97-AF65-F5344CB8AC3E}">
        <p14:creationId xmlns:p14="http://schemas.microsoft.com/office/powerpoint/2010/main" val="89866762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289660A-B62A-DA4C-BE3E-0F7708D07985}"/>
              </a:ext>
            </a:extLst>
          </p:cNvPr>
          <p:cNvSpPr>
            <a:spLocks noGrp="1"/>
          </p:cNvSpPr>
          <p:nvPr>
            <p:ph type="title"/>
          </p:nvPr>
        </p:nvSpPr>
        <p:spPr/>
        <p:txBody>
          <a:bodyPr/>
          <a:lstStyle/>
          <a:p>
            <a:r>
              <a:rPr lang="en-GB" b="1" dirty="0"/>
              <a:t>ELEMENTS OF INFORMED CONSENT</a:t>
            </a:r>
            <a:endParaRPr lang="ru-RU" b="1" dirty="0"/>
          </a:p>
        </p:txBody>
      </p:sp>
      <p:sp>
        <p:nvSpPr>
          <p:cNvPr id="3" name="Объект 2">
            <a:extLst>
              <a:ext uri="{FF2B5EF4-FFF2-40B4-BE49-F238E27FC236}">
                <a16:creationId xmlns:a16="http://schemas.microsoft.com/office/drawing/2014/main" id="{CC4A4353-F367-7F4A-BF92-B30767E87C71}"/>
              </a:ext>
            </a:extLst>
          </p:cNvPr>
          <p:cNvSpPr>
            <a:spLocks noGrp="1"/>
          </p:cNvSpPr>
          <p:nvPr>
            <p:ph idx="1"/>
          </p:nvPr>
        </p:nvSpPr>
        <p:spPr>
          <a:xfrm>
            <a:off x="1" y="2015732"/>
            <a:ext cx="11054854" cy="4128590"/>
          </a:xfrm>
        </p:spPr>
        <p:txBody>
          <a:bodyPr>
            <a:normAutofit fontScale="77500" lnSpcReduction="20000"/>
          </a:bodyPr>
          <a:lstStyle/>
          <a:p>
            <a:r>
              <a:rPr lang="en-GB" b="1" dirty="0"/>
              <a:t>ELEMENTS OF INFORMED CONSENT</a:t>
            </a:r>
          </a:p>
          <a:p>
            <a:r>
              <a:rPr lang="en-GB" b="1" dirty="0"/>
              <a:t>• COMPETENCE TO CONSENT</a:t>
            </a:r>
          </a:p>
          <a:p>
            <a:r>
              <a:rPr lang="en-GB" b="1" dirty="0"/>
              <a:t>• THE CONSENT OF A PATIENT WHO IS NOT LEGALLY COMPETENT IS NOT VALID. THE MORE</a:t>
            </a:r>
          </a:p>
          <a:p>
            <a:r>
              <a:rPr lang="en-GB" b="1" dirty="0"/>
              <a:t>OBVIOUS CATEGORIES OF LEGALLY INCOMPETENT PATIENTS ARE THOSE WHO ARE</a:t>
            </a:r>
          </a:p>
          <a:p>
            <a:r>
              <a:rPr lang="en-GB" b="1" dirty="0"/>
              <a:t>INTELLECTUALLY DISABLED OR UNCONSCIOUS</a:t>
            </a:r>
          </a:p>
          <a:p>
            <a:r>
              <a:rPr lang="en-GB" b="1" dirty="0"/>
              <a:t>• IF A PATIENT IS NOT COMPETENT TO CONSENT TO TREATMENT, THE CONSENT OF A GUARDIAN, A</a:t>
            </a:r>
          </a:p>
          <a:p>
            <a:r>
              <a:rPr lang="en-GB" b="1" dirty="0"/>
              <a:t>PERSON CHARGED WITH THE PATIENT’S MEDICAL TREATMENT BY POWER OF ATTORNEY, OR</a:t>
            </a:r>
          </a:p>
          <a:p>
            <a:r>
              <a:rPr lang="en-GB" b="1" dirty="0"/>
              <a:t>SOMETIMES EVEN A COURT MUST BE OBTAINED BEFORE THE EXAMINATION OR TREATMENT OF</a:t>
            </a:r>
          </a:p>
          <a:p>
            <a:r>
              <a:rPr lang="en-GB" b="1" dirty="0"/>
              <a:t>THE PATIENT CAN PROCEED.</a:t>
            </a:r>
          </a:p>
          <a:p>
            <a:r>
              <a:rPr lang="en-GB" b="1" dirty="0"/>
              <a:t>• IF THE DOCTOR IS UNSURE WHETHER OR NOT A PATIENT IS COMPETENT TO CONSENT TO</a:t>
            </a:r>
          </a:p>
          <a:p>
            <a:r>
              <a:rPr lang="en-GB" b="1" dirty="0"/>
              <a:t>TREATMENT, THE DOCTOR SHOULD SEEK A SECOND OPINION</a:t>
            </a:r>
          </a:p>
          <a:p>
            <a:endParaRPr lang="ru-RU" dirty="0"/>
          </a:p>
        </p:txBody>
      </p:sp>
    </p:spTree>
    <p:extLst>
      <p:ext uri="{BB962C8B-B14F-4D97-AF65-F5344CB8AC3E}">
        <p14:creationId xmlns:p14="http://schemas.microsoft.com/office/powerpoint/2010/main" val="12324180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AD9437AE-DD68-8646-9369-87F990090170}"/>
              </a:ext>
            </a:extLst>
          </p:cNvPr>
          <p:cNvSpPr>
            <a:spLocks noGrp="1"/>
          </p:cNvSpPr>
          <p:nvPr>
            <p:ph idx="4294967295"/>
          </p:nvPr>
        </p:nvSpPr>
        <p:spPr>
          <a:xfrm>
            <a:off x="518161" y="624840"/>
            <a:ext cx="11673840" cy="4840923"/>
          </a:xfrm>
        </p:spPr>
        <p:txBody>
          <a:bodyPr/>
          <a:lstStyle/>
          <a:p>
            <a:endParaRPr lang="en-US" b="1" dirty="0"/>
          </a:p>
          <a:p>
            <a:endParaRPr lang="en-US" b="1" dirty="0"/>
          </a:p>
          <a:p>
            <a:endParaRPr lang="en-US" b="1" dirty="0"/>
          </a:p>
          <a:p>
            <a:r>
              <a:rPr lang="en-US" sz="3600" b="1" dirty="0"/>
              <a:t>What is the difference between forensic medicine and medical jurisprudence</a:t>
            </a:r>
            <a:r>
              <a:rPr lang="en-US" sz="3600" dirty="0"/>
              <a:t>? </a:t>
            </a:r>
            <a:r>
              <a:rPr lang="ru-RU" sz="3600" dirty="0"/>
              <a:t> </a:t>
            </a:r>
          </a:p>
        </p:txBody>
      </p:sp>
    </p:spTree>
    <p:extLst>
      <p:ext uri="{BB962C8B-B14F-4D97-AF65-F5344CB8AC3E}">
        <p14:creationId xmlns:p14="http://schemas.microsoft.com/office/powerpoint/2010/main" val="279592288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1883CFC-1A24-6843-B32D-B822BE6E8559}"/>
              </a:ext>
            </a:extLst>
          </p:cNvPr>
          <p:cNvSpPr>
            <a:spLocks noGrp="1"/>
          </p:cNvSpPr>
          <p:nvPr>
            <p:ph type="title"/>
          </p:nvPr>
        </p:nvSpPr>
        <p:spPr/>
        <p:txBody>
          <a:bodyPr/>
          <a:lstStyle/>
          <a:p>
            <a:r>
              <a:rPr lang="en-GB" dirty="0"/>
              <a:t>Reference list</a:t>
            </a:r>
            <a:endParaRPr lang="ru-RU" dirty="0"/>
          </a:p>
        </p:txBody>
      </p:sp>
      <p:sp>
        <p:nvSpPr>
          <p:cNvPr id="3" name="Объект 2">
            <a:extLst>
              <a:ext uri="{FF2B5EF4-FFF2-40B4-BE49-F238E27FC236}">
                <a16:creationId xmlns:a16="http://schemas.microsoft.com/office/drawing/2014/main" id="{EE61DD23-704A-D44F-9E53-571DBB905F9B}"/>
              </a:ext>
            </a:extLst>
          </p:cNvPr>
          <p:cNvSpPr>
            <a:spLocks noGrp="1"/>
          </p:cNvSpPr>
          <p:nvPr>
            <p:ph idx="1"/>
          </p:nvPr>
        </p:nvSpPr>
        <p:spPr>
          <a:xfrm>
            <a:off x="1291591" y="2015732"/>
            <a:ext cx="9763264" cy="4750828"/>
          </a:xfrm>
        </p:spPr>
        <p:txBody>
          <a:bodyPr/>
          <a:lstStyle/>
          <a:p>
            <a:r>
              <a:rPr lang="en-US" dirty="0"/>
              <a:t>1.Madhav Madhusudan Singh /Laws Applicable to Medical Practice and Hospitals in India URL: </a:t>
            </a:r>
            <a:r>
              <a:rPr lang="en-US" u="sng" dirty="0">
                <a:hlinkClick r:id="rId2"/>
              </a:rPr>
              <a:t>https://www.researchgate.net/?enrichId=rgreq-36e7f69e877c91746c17484a13079e61-XXX&amp;enrichSource=Y292ZXJQYWdlOzI2OTY2MjExODtBUzo1NzYxODE2ODcwMTMzNzZAMTUxNDM4MzgyNzg4Ng%3D%3D&amp;el=1_x_1&amp;_esc=publicationCoverPdf</a:t>
            </a:r>
            <a:endParaRPr lang="ru-RU" sz="6000" dirty="0"/>
          </a:p>
          <a:p>
            <a:r>
              <a:rPr lang="en-US" dirty="0"/>
              <a:t>2. Medical malpractice legal glossary</a:t>
            </a:r>
            <a:endParaRPr lang="ru-RU" sz="6000" dirty="0"/>
          </a:p>
          <a:p>
            <a:pPr marL="0" indent="0">
              <a:buNone/>
            </a:pPr>
            <a:r>
              <a:rPr lang="ru-RU" dirty="0"/>
              <a:t>    </a:t>
            </a:r>
            <a:r>
              <a:rPr lang="en-GB" dirty="0"/>
              <a:t>URL:</a:t>
            </a:r>
            <a:r>
              <a:rPr lang="en-US" u="sng" dirty="0">
                <a:hlinkClick r:id="rId3"/>
              </a:rPr>
              <a:t>https://www.oshmanlaw.com/legal-glossary/</a:t>
            </a:r>
            <a:endParaRPr lang="ru-RU" sz="6000" dirty="0"/>
          </a:p>
          <a:p>
            <a:r>
              <a:rPr lang="en-US" u="sng" dirty="0"/>
              <a:t>3.</a:t>
            </a:r>
            <a:r>
              <a:rPr lang="en-US" dirty="0"/>
              <a:t> </a:t>
            </a:r>
            <a:r>
              <a:rPr lang="en-US" dirty="0" err="1"/>
              <a:t>Tamuli</a:t>
            </a:r>
            <a:r>
              <a:rPr lang="en-US" dirty="0"/>
              <a:t> RP. Medicolegal Investigation of Medical Negligence in India: A Report of Forensic Autopsy Case. J Forensic Sci Med [serial online] 2016 [cited 2020 Feb 18];2:167-70. Available from: </a:t>
            </a:r>
            <a:r>
              <a:rPr lang="en-US" u="sng" dirty="0">
                <a:hlinkClick r:id="rId4"/>
              </a:rPr>
              <a:t>http://www.jfsmonline.com/text.asp?2016/2/3/167/191471</a:t>
            </a:r>
            <a:endParaRPr lang="ru-RU" sz="6000" dirty="0"/>
          </a:p>
          <a:p>
            <a:br>
              <a:rPr lang="ru-RU" sz="6000" dirty="0"/>
            </a:br>
            <a:endParaRPr lang="ru-RU" dirty="0"/>
          </a:p>
        </p:txBody>
      </p:sp>
    </p:spTree>
    <p:extLst>
      <p:ext uri="{BB962C8B-B14F-4D97-AF65-F5344CB8AC3E}">
        <p14:creationId xmlns:p14="http://schemas.microsoft.com/office/powerpoint/2010/main" val="186117904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p:nvSpPr>
          <p:cNvPr id="23" name="Rectangle 22">
            <a:extLst>
              <a:ext uri="{FF2B5EF4-FFF2-40B4-BE49-F238E27FC236}">
                <a16:creationId xmlns:a16="http://schemas.microsoft.com/office/drawing/2014/main" id="{0CABCAE3-64FC-4149-819F-2C18128241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25" name="Picture 24">
            <a:extLst>
              <a:ext uri="{FF2B5EF4-FFF2-40B4-BE49-F238E27FC236}">
                <a16:creationId xmlns:a16="http://schemas.microsoft.com/office/drawing/2014/main" id="{012FDCFE-9AD2-4D8A-8CBF-B3AA37EBF6DD}"/>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cxnSp>
        <p:nvCxnSpPr>
          <p:cNvPr id="27" name="Straight Connector 26">
            <a:extLst>
              <a:ext uri="{FF2B5EF4-FFF2-40B4-BE49-F238E27FC236}">
                <a16:creationId xmlns:a16="http://schemas.microsoft.com/office/drawing/2014/main" id="{FBD463FC-4CA8-4FF4-85A3-AF9F4B98D21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BECF35C3-8B44-4F4B-BD25-4C01823DB22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 useBgFill="1">
        <p:nvSpPr>
          <p:cNvPr id="31" name="Rectangle 30">
            <a:extLst>
              <a:ext uri="{FF2B5EF4-FFF2-40B4-BE49-F238E27FC236}">
                <a16:creationId xmlns:a16="http://schemas.microsoft.com/office/drawing/2014/main" id="{8BC298DB-2D5C-40A1-9A78-6B4A12198A9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32">
            <a:extLst>
              <a:ext uri="{FF2B5EF4-FFF2-40B4-BE49-F238E27FC236}">
                <a16:creationId xmlns:a16="http://schemas.microsoft.com/office/drawing/2014/main" id="{35C2355B-7CE9-4192-9142-A41CA0A0C0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2" name="Заголовок 1">
            <a:extLst>
              <a:ext uri="{FF2B5EF4-FFF2-40B4-BE49-F238E27FC236}">
                <a16:creationId xmlns:a16="http://schemas.microsoft.com/office/drawing/2014/main" id="{3831A726-670F-6E4B-A3C2-F4499A5F66E6}"/>
              </a:ext>
            </a:extLst>
          </p:cNvPr>
          <p:cNvSpPr>
            <a:spLocks noGrp="1"/>
          </p:cNvSpPr>
          <p:nvPr>
            <p:ph type="title"/>
          </p:nvPr>
        </p:nvSpPr>
        <p:spPr>
          <a:xfrm>
            <a:off x="6457950" y="434345"/>
            <a:ext cx="4278556" cy="5031998"/>
          </a:xfrm>
        </p:spPr>
        <p:txBody>
          <a:bodyPr vert="horz" lIns="91440" tIns="45720" rIns="91440" bIns="0" rtlCol="0" anchor="b">
            <a:normAutofit/>
          </a:bodyPr>
          <a:lstStyle/>
          <a:p>
            <a:br>
              <a:rPr lang="ru-RU" sz="4100" dirty="0"/>
            </a:br>
            <a:br>
              <a:rPr lang="ru-RU" sz="4100" dirty="0"/>
            </a:br>
            <a:br>
              <a:rPr lang="ru-RU" sz="4100" dirty="0"/>
            </a:br>
            <a:br>
              <a:rPr lang="ru-RU" sz="4100" dirty="0"/>
            </a:br>
            <a:br>
              <a:rPr lang="ru-RU" sz="4100" dirty="0"/>
            </a:br>
            <a:br>
              <a:rPr lang="ru-RU" sz="4100" dirty="0"/>
            </a:br>
            <a:br>
              <a:rPr lang="ru-RU" sz="4100" dirty="0"/>
            </a:br>
            <a:br>
              <a:rPr lang="ru-RU" sz="4100" dirty="0"/>
            </a:br>
            <a:br>
              <a:rPr lang="ru-RU" sz="4100" dirty="0"/>
            </a:br>
            <a:br>
              <a:rPr lang="ru-RU" sz="4100" dirty="0"/>
            </a:br>
            <a:br>
              <a:rPr lang="ru-RU" sz="4100" dirty="0"/>
            </a:br>
            <a:r>
              <a:rPr lang="en-US" sz="4100" dirty="0"/>
              <a:t>Thank you for your attention</a:t>
            </a:r>
            <a:br>
              <a:rPr lang="en-US" sz="4100" dirty="0"/>
            </a:br>
            <a:endParaRPr lang="en-US" sz="4100" dirty="0"/>
          </a:p>
        </p:txBody>
      </p:sp>
      <p:pic>
        <p:nvPicPr>
          <p:cNvPr id="7" name="Content Placeholder 6">
            <a:extLst>
              <a:ext uri="{FF2B5EF4-FFF2-40B4-BE49-F238E27FC236}">
                <a16:creationId xmlns:a16="http://schemas.microsoft.com/office/drawing/2014/main" id="{E0D31BAB-D410-409F-994D-EA4410417514}"/>
              </a:ext>
            </a:extLst>
          </p:cNvPr>
          <p:cNvPicPr>
            <a:picLocks noGrp="1" noChangeAspect="1"/>
          </p:cNvPicPr>
          <p:nvPr>
            <p:ph idx="1"/>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279869" y="805583"/>
            <a:ext cx="4660762" cy="4660762"/>
          </a:xfrm>
          <a:prstGeom prst="rect">
            <a:avLst/>
          </a:prstGeom>
        </p:spPr>
      </p:pic>
      <p:cxnSp>
        <p:nvCxnSpPr>
          <p:cNvPr id="35" name="Straight Connector 34">
            <a:extLst>
              <a:ext uri="{FF2B5EF4-FFF2-40B4-BE49-F238E27FC236}">
                <a16:creationId xmlns:a16="http://schemas.microsoft.com/office/drawing/2014/main" id="{06D05ED8-39E4-42F8-92CB-704C2BD0D21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6579647" y="3526496"/>
            <a:ext cx="4149931" cy="0"/>
          </a:xfrm>
          <a:prstGeom prst="line">
            <a:avLst/>
          </a:prstGeom>
          <a:ln w="31750"/>
        </p:spPr>
        <p:style>
          <a:lnRef idx="3">
            <a:schemeClr val="accent1"/>
          </a:lnRef>
          <a:fillRef idx="0">
            <a:schemeClr val="accent1"/>
          </a:fillRef>
          <a:effectRef idx="2">
            <a:schemeClr val="accent1"/>
          </a:effectRef>
          <a:fontRef idx="minor">
            <a:schemeClr val="tx1"/>
          </a:fontRef>
        </p:style>
      </p:cxnSp>
      <p:pic>
        <p:nvPicPr>
          <p:cNvPr id="37" name="Picture 36">
            <a:extLst>
              <a:ext uri="{FF2B5EF4-FFF2-40B4-BE49-F238E27FC236}">
                <a16:creationId xmlns:a16="http://schemas.microsoft.com/office/drawing/2014/main" id="{45CE2E7C-6AA3-4710-825D-4CDDF788C7BC}"/>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cxnSp>
        <p:nvCxnSpPr>
          <p:cNvPr id="39" name="Straight Connector 38">
            <a:extLst>
              <a:ext uri="{FF2B5EF4-FFF2-40B4-BE49-F238E27FC236}">
                <a16:creationId xmlns:a16="http://schemas.microsoft.com/office/drawing/2014/main" id="{3256C6C3-0EDC-4651-AB37-9F26CFAA6C8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54372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23EEB4E-A88F-B447-A7E3-FAE4B66368A7}"/>
              </a:ext>
            </a:extLst>
          </p:cNvPr>
          <p:cNvSpPr>
            <a:spLocks noGrp="1"/>
          </p:cNvSpPr>
          <p:nvPr>
            <p:ph type="title"/>
          </p:nvPr>
        </p:nvSpPr>
        <p:spPr/>
        <p:txBody>
          <a:bodyPr/>
          <a:lstStyle/>
          <a:p>
            <a:r>
              <a:rPr lang="en-US" b="1" dirty="0">
                <a:solidFill>
                  <a:srgbClr val="333333"/>
                </a:solidFill>
                <a:ea typeface="Times New Roman" panose="02020603050405020304" pitchFamily="18" charset="0"/>
              </a:rPr>
              <a:t>Medical Law</a:t>
            </a:r>
            <a:br>
              <a:rPr lang="ru-RU" sz="4800" b="1" dirty="0">
                <a:latin typeface="Times New Roman" panose="02020603050405020304" pitchFamily="18" charset="0"/>
                <a:ea typeface="Times New Roman" panose="02020603050405020304" pitchFamily="18" charset="0"/>
              </a:rPr>
            </a:br>
            <a:endParaRPr lang="ru-RU" dirty="0"/>
          </a:p>
        </p:txBody>
      </p:sp>
      <p:sp>
        <p:nvSpPr>
          <p:cNvPr id="3" name="Объект 2">
            <a:extLst>
              <a:ext uri="{FF2B5EF4-FFF2-40B4-BE49-F238E27FC236}">
                <a16:creationId xmlns:a16="http://schemas.microsoft.com/office/drawing/2014/main" id="{9DA11ABB-E6BA-2042-A8EB-CEA43B65A1FE}"/>
              </a:ext>
            </a:extLst>
          </p:cNvPr>
          <p:cNvSpPr>
            <a:spLocks noGrp="1"/>
          </p:cNvSpPr>
          <p:nvPr>
            <p:ph idx="1"/>
          </p:nvPr>
        </p:nvSpPr>
        <p:spPr/>
        <p:txBody>
          <a:bodyPr/>
          <a:lstStyle/>
          <a:p>
            <a:endParaRPr lang="ru-RU"/>
          </a:p>
        </p:txBody>
      </p:sp>
      <p:sp>
        <p:nvSpPr>
          <p:cNvPr id="4" name="Прямоугольник 3">
            <a:extLst>
              <a:ext uri="{FF2B5EF4-FFF2-40B4-BE49-F238E27FC236}">
                <a16:creationId xmlns:a16="http://schemas.microsoft.com/office/drawing/2014/main" id="{5BD944F0-E6D1-D74F-A666-F951FD61CDFF}"/>
              </a:ext>
            </a:extLst>
          </p:cNvPr>
          <p:cNvSpPr/>
          <p:nvPr/>
        </p:nvSpPr>
        <p:spPr>
          <a:xfrm>
            <a:off x="1048215" y="2002969"/>
            <a:ext cx="9144000" cy="2362185"/>
          </a:xfrm>
          <a:prstGeom prst="rect">
            <a:avLst/>
          </a:prstGeom>
        </p:spPr>
        <p:txBody>
          <a:bodyPr wrap="square">
            <a:spAutoFit/>
          </a:bodyPr>
          <a:lstStyle/>
          <a:p>
            <a:pPr>
              <a:spcAft>
                <a:spcPts val="1125"/>
              </a:spcAft>
            </a:pPr>
            <a:r>
              <a:rPr lang="en-US" sz="2000" dirty="0">
                <a:solidFill>
                  <a:srgbClr val="333333"/>
                </a:solidFill>
                <a:ea typeface="Times New Roman" panose="02020603050405020304" pitchFamily="18" charset="0"/>
              </a:rPr>
              <a:t>Medical law is the branch of law which governs the prerogatives and responsibilities of medical professionals and the rights of the patients. Medical law is different from medical jurisprudence. The main branches of medical law includes:</a:t>
            </a:r>
            <a:endParaRPr lang="ru-RU" sz="2000" dirty="0">
              <a:ea typeface="Times New Roman" panose="02020603050405020304" pitchFamily="18" charset="0"/>
            </a:endParaRPr>
          </a:p>
          <a:p>
            <a:pPr>
              <a:spcAft>
                <a:spcPts val="1125"/>
              </a:spcAft>
            </a:pPr>
            <a:r>
              <a:rPr lang="en-US" sz="2000" dirty="0">
                <a:solidFill>
                  <a:srgbClr val="333333"/>
                </a:solidFill>
                <a:ea typeface="Times New Roman" panose="02020603050405020304" pitchFamily="18" charset="0"/>
              </a:rPr>
              <a:t>1.law on confidentiality,</a:t>
            </a:r>
            <a:endParaRPr lang="ru-RU" sz="2000" dirty="0">
              <a:ea typeface="Times New Roman" panose="02020603050405020304" pitchFamily="18" charset="0"/>
            </a:endParaRPr>
          </a:p>
          <a:p>
            <a:pPr>
              <a:spcAft>
                <a:spcPts val="1125"/>
              </a:spcAft>
            </a:pPr>
            <a:r>
              <a:rPr lang="en-US" sz="2000" dirty="0">
                <a:solidFill>
                  <a:srgbClr val="333333"/>
                </a:solidFill>
                <a:ea typeface="Times New Roman" panose="02020603050405020304" pitchFamily="18" charset="0"/>
              </a:rPr>
              <a:t>2.law on negligence and torts in relation to medical treatment,</a:t>
            </a:r>
            <a:endParaRPr lang="ru-RU" sz="2000" dirty="0">
              <a:ea typeface="Times New Roman" panose="02020603050405020304" pitchFamily="18" charset="0"/>
            </a:endParaRPr>
          </a:p>
          <a:p>
            <a:pPr>
              <a:spcAft>
                <a:spcPts val="1125"/>
              </a:spcAft>
            </a:pPr>
            <a:r>
              <a:rPr lang="en-US" sz="2000" dirty="0">
                <a:solidFill>
                  <a:srgbClr val="333333"/>
                </a:solidFill>
                <a:ea typeface="Times New Roman" panose="02020603050405020304" pitchFamily="18" charset="0"/>
              </a:rPr>
              <a:t>3.criminal law in the field of medical practice and treatment.</a:t>
            </a:r>
            <a:endParaRPr lang="ru-RU" sz="2000" dirty="0">
              <a:effectLst/>
              <a:ea typeface="Times New Roman" panose="02020603050405020304" pitchFamily="18" charset="0"/>
            </a:endParaRPr>
          </a:p>
        </p:txBody>
      </p:sp>
    </p:spTree>
    <p:extLst>
      <p:ext uri="{BB962C8B-B14F-4D97-AF65-F5344CB8AC3E}">
        <p14:creationId xmlns:p14="http://schemas.microsoft.com/office/powerpoint/2010/main" val="36642521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195B18D-D4E7-7D44-B1AD-A36DB7AA6C73}"/>
              </a:ext>
            </a:extLst>
          </p:cNvPr>
          <p:cNvSpPr>
            <a:spLocks noGrp="1"/>
          </p:cNvSpPr>
          <p:nvPr>
            <p:ph type="title"/>
          </p:nvPr>
        </p:nvSpPr>
        <p:spPr/>
        <p:txBody>
          <a:bodyPr/>
          <a:lstStyle/>
          <a:p>
            <a:pPr algn="ctr"/>
            <a:r>
              <a:rPr lang="en-GB" dirty="0"/>
              <a:t>Healthcare system is based in law</a:t>
            </a:r>
            <a:endParaRPr lang="ru-RU" dirty="0"/>
          </a:p>
        </p:txBody>
      </p:sp>
      <p:sp>
        <p:nvSpPr>
          <p:cNvPr id="3" name="Объект 2">
            <a:extLst>
              <a:ext uri="{FF2B5EF4-FFF2-40B4-BE49-F238E27FC236}">
                <a16:creationId xmlns:a16="http://schemas.microsoft.com/office/drawing/2014/main" id="{8BA5E75F-94C3-5141-8A36-0448A43FBB1F}"/>
              </a:ext>
            </a:extLst>
          </p:cNvPr>
          <p:cNvSpPr>
            <a:spLocks noGrp="1"/>
          </p:cNvSpPr>
          <p:nvPr>
            <p:ph idx="1"/>
          </p:nvPr>
        </p:nvSpPr>
        <p:spPr/>
        <p:txBody>
          <a:bodyPr/>
          <a:lstStyle/>
          <a:p>
            <a:r>
              <a:rPr lang="en-GB" dirty="0"/>
              <a:t>Healthcare in India features a universal healthcare care system run by the constituent states and territories. Law is an obligation on the part of society imposed by the competent authority, and noncompliance may lead to punishment in the form of monetary fine or imprisonment or both. </a:t>
            </a:r>
          </a:p>
          <a:p>
            <a:endParaRPr lang="ru-RU" dirty="0"/>
          </a:p>
        </p:txBody>
      </p:sp>
    </p:spTree>
    <p:extLst>
      <p:ext uri="{BB962C8B-B14F-4D97-AF65-F5344CB8AC3E}">
        <p14:creationId xmlns:p14="http://schemas.microsoft.com/office/powerpoint/2010/main" val="13496627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64C7E32-C3DE-9945-8D8A-7E1353935147}"/>
              </a:ext>
            </a:extLst>
          </p:cNvPr>
          <p:cNvSpPr>
            <a:spLocks noGrp="1"/>
          </p:cNvSpPr>
          <p:nvPr>
            <p:ph type="title"/>
          </p:nvPr>
        </p:nvSpPr>
        <p:spPr>
          <a:xfrm>
            <a:off x="1451579" y="1"/>
            <a:ext cx="9603275" cy="1257299"/>
          </a:xfrm>
        </p:spPr>
        <p:txBody>
          <a:bodyPr>
            <a:normAutofit fontScale="90000"/>
          </a:bodyPr>
          <a:lstStyle/>
          <a:p>
            <a:pPr algn="ctr"/>
            <a:r>
              <a:rPr lang="en-GB" b="1" dirty="0"/>
              <a:t>The  classification  of acts (Laws Applicable to Medical Practice and Hospitals in India)</a:t>
            </a:r>
            <a:br>
              <a:rPr lang="en-GB" dirty="0"/>
            </a:br>
            <a:endParaRPr lang="ru-RU" dirty="0"/>
          </a:p>
        </p:txBody>
      </p:sp>
      <p:sp>
        <p:nvSpPr>
          <p:cNvPr id="3" name="Объект 2">
            <a:extLst>
              <a:ext uri="{FF2B5EF4-FFF2-40B4-BE49-F238E27FC236}">
                <a16:creationId xmlns:a16="http://schemas.microsoft.com/office/drawing/2014/main" id="{B05C9927-D848-264A-82A5-96C21996B9DF}"/>
              </a:ext>
            </a:extLst>
          </p:cNvPr>
          <p:cNvSpPr>
            <a:spLocks noGrp="1"/>
          </p:cNvSpPr>
          <p:nvPr>
            <p:ph idx="1"/>
          </p:nvPr>
        </p:nvSpPr>
        <p:spPr>
          <a:xfrm>
            <a:off x="214313" y="1900238"/>
            <a:ext cx="11315699" cy="4153243"/>
          </a:xfrm>
        </p:spPr>
        <p:txBody>
          <a:bodyPr>
            <a:normAutofit/>
          </a:bodyPr>
          <a:lstStyle/>
          <a:p>
            <a:r>
              <a:rPr lang="en-GB" sz="2400" b="1" dirty="0"/>
              <a:t>Laws governing the commissioning</a:t>
            </a:r>
          </a:p>
          <a:p>
            <a:r>
              <a:rPr lang="en-GB" sz="2400" b="1" dirty="0"/>
              <a:t>Laws Governing to the Qualification/Practice and Conduct of Professionals </a:t>
            </a:r>
            <a:endParaRPr lang="en-GB" sz="2400" dirty="0"/>
          </a:p>
          <a:p>
            <a:r>
              <a:rPr lang="en-GB" sz="2400" b="1" dirty="0"/>
              <a:t>Laws Governing to Sale, Storage of Drugs and Safe Medication </a:t>
            </a:r>
          </a:p>
          <a:p>
            <a:r>
              <a:rPr lang="en-GB" sz="2400" b="1" dirty="0"/>
              <a:t>Laws Governing Environmental Safety </a:t>
            </a:r>
            <a:endParaRPr lang="en-GB" sz="2400" dirty="0"/>
          </a:p>
          <a:p>
            <a:r>
              <a:rPr lang="en-GB" sz="2400" b="1" dirty="0"/>
              <a:t>Laws Governing Management of Patients </a:t>
            </a:r>
          </a:p>
          <a:p>
            <a:r>
              <a:rPr lang="en-GB" sz="2400" b="1" dirty="0"/>
              <a:t>Laws Governing Employment and Management of Manpower </a:t>
            </a:r>
            <a:endParaRPr lang="en-GB" sz="2400" dirty="0"/>
          </a:p>
          <a:p>
            <a:endParaRPr lang="en-GB" b="1" dirty="0"/>
          </a:p>
          <a:p>
            <a:endParaRPr lang="en-GB" dirty="0"/>
          </a:p>
          <a:p>
            <a:endParaRPr lang="en-GB" dirty="0"/>
          </a:p>
          <a:p>
            <a:endParaRPr lang="en-GB" dirty="0"/>
          </a:p>
          <a:p>
            <a:endParaRPr lang="en-GB" dirty="0"/>
          </a:p>
          <a:p>
            <a:endParaRPr lang="en-GB" dirty="0"/>
          </a:p>
          <a:p>
            <a:endParaRPr lang="en-GB" dirty="0"/>
          </a:p>
          <a:p>
            <a:endParaRPr lang="ru-RU" dirty="0"/>
          </a:p>
        </p:txBody>
      </p:sp>
    </p:spTree>
    <p:extLst>
      <p:ext uri="{BB962C8B-B14F-4D97-AF65-F5344CB8AC3E}">
        <p14:creationId xmlns:p14="http://schemas.microsoft.com/office/powerpoint/2010/main" val="34891910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2E772F6-C0DB-0440-9CCC-D36603A84707}"/>
              </a:ext>
            </a:extLst>
          </p:cNvPr>
          <p:cNvSpPr>
            <a:spLocks noGrp="1"/>
          </p:cNvSpPr>
          <p:nvPr>
            <p:ph type="title"/>
          </p:nvPr>
        </p:nvSpPr>
        <p:spPr>
          <a:xfrm>
            <a:off x="1243013" y="1"/>
            <a:ext cx="9811841" cy="1853754"/>
          </a:xfrm>
        </p:spPr>
        <p:txBody>
          <a:bodyPr>
            <a:normAutofit/>
          </a:bodyPr>
          <a:lstStyle/>
          <a:p>
            <a:pPr algn="ctr"/>
            <a:r>
              <a:rPr lang="en-GB" b="1" dirty="0"/>
              <a:t>The  classification  of acts (Laws Applicable to Medical Practice and Hospitals in India)</a:t>
            </a:r>
            <a:endParaRPr lang="ru-RU" dirty="0"/>
          </a:p>
        </p:txBody>
      </p:sp>
      <p:sp>
        <p:nvSpPr>
          <p:cNvPr id="3" name="Объект 2">
            <a:extLst>
              <a:ext uri="{FF2B5EF4-FFF2-40B4-BE49-F238E27FC236}">
                <a16:creationId xmlns:a16="http://schemas.microsoft.com/office/drawing/2014/main" id="{C1BB32F1-1D5C-5E4C-AAD5-928B0E6D9785}"/>
              </a:ext>
            </a:extLst>
          </p:cNvPr>
          <p:cNvSpPr>
            <a:spLocks noGrp="1"/>
          </p:cNvSpPr>
          <p:nvPr>
            <p:ph idx="1"/>
          </p:nvPr>
        </p:nvSpPr>
        <p:spPr>
          <a:xfrm>
            <a:off x="1451579" y="2015732"/>
            <a:ext cx="9603275" cy="4070743"/>
          </a:xfrm>
        </p:spPr>
        <p:txBody>
          <a:bodyPr/>
          <a:lstStyle/>
          <a:p>
            <a:r>
              <a:rPr lang="en-GB" sz="2400" b="1" dirty="0"/>
              <a:t>Laws Governing to Medicolegal Aspects </a:t>
            </a:r>
          </a:p>
          <a:p>
            <a:r>
              <a:rPr lang="en-GB" sz="2400" b="1" dirty="0"/>
              <a:t>Laws Governing the Safety of Patients, Public and Staff within the Hospital Premises </a:t>
            </a:r>
            <a:endParaRPr lang="en-GB" sz="2400" dirty="0"/>
          </a:p>
          <a:p>
            <a:r>
              <a:rPr lang="en-GB" sz="2400" b="1" dirty="0"/>
              <a:t>Laws Governing Professional Training and Research </a:t>
            </a:r>
          </a:p>
          <a:p>
            <a:r>
              <a:rPr lang="en-GB" sz="2400" b="1" dirty="0"/>
              <a:t>Laws Governing the Business Aspects </a:t>
            </a:r>
            <a:endParaRPr lang="en-GB" sz="2400" dirty="0"/>
          </a:p>
          <a:p>
            <a:r>
              <a:rPr lang="en-GB" sz="2400" b="1" dirty="0"/>
              <a:t>Licences/Certifications Required for Hospitals </a:t>
            </a:r>
            <a:endParaRPr lang="en-GB" sz="2400" dirty="0"/>
          </a:p>
          <a:p>
            <a:endParaRPr lang="ru-RU" dirty="0"/>
          </a:p>
        </p:txBody>
      </p:sp>
    </p:spTree>
    <p:extLst>
      <p:ext uri="{BB962C8B-B14F-4D97-AF65-F5344CB8AC3E}">
        <p14:creationId xmlns:p14="http://schemas.microsoft.com/office/powerpoint/2010/main" val="24814632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ED9D7C4-9300-F049-B2BC-7BEA4E128605}"/>
              </a:ext>
            </a:extLst>
          </p:cNvPr>
          <p:cNvSpPr>
            <a:spLocks noGrp="1"/>
          </p:cNvSpPr>
          <p:nvPr>
            <p:ph type="title"/>
          </p:nvPr>
        </p:nvSpPr>
        <p:spPr>
          <a:xfrm>
            <a:off x="1100139" y="1"/>
            <a:ext cx="9954716" cy="1000124"/>
          </a:xfrm>
        </p:spPr>
        <p:txBody>
          <a:bodyPr>
            <a:normAutofit fontScale="90000"/>
          </a:bodyPr>
          <a:lstStyle/>
          <a:p>
            <a:pPr algn="ctr"/>
            <a:r>
              <a:rPr lang="en-GB" b="1" dirty="0"/>
              <a:t>Laws Governing the Commissioning of Hospital </a:t>
            </a:r>
            <a:br>
              <a:rPr lang="en-GB" dirty="0"/>
            </a:br>
            <a:endParaRPr lang="ru-RU" dirty="0"/>
          </a:p>
        </p:txBody>
      </p:sp>
      <p:sp>
        <p:nvSpPr>
          <p:cNvPr id="3" name="Объект 2">
            <a:extLst>
              <a:ext uri="{FF2B5EF4-FFF2-40B4-BE49-F238E27FC236}">
                <a16:creationId xmlns:a16="http://schemas.microsoft.com/office/drawing/2014/main" id="{A689703F-5AAE-7242-9C35-46B3264EC3AD}"/>
              </a:ext>
            </a:extLst>
          </p:cNvPr>
          <p:cNvSpPr>
            <a:spLocks noGrp="1"/>
          </p:cNvSpPr>
          <p:nvPr>
            <p:ph idx="1"/>
          </p:nvPr>
        </p:nvSpPr>
        <p:spPr>
          <a:xfrm>
            <a:off x="300039" y="785813"/>
            <a:ext cx="11744324" cy="6072185"/>
          </a:xfrm>
        </p:spPr>
        <p:txBody>
          <a:bodyPr>
            <a:normAutofit fontScale="77500" lnSpcReduction="20000"/>
          </a:bodyPr>
          <a:lstStyle/>
          <a:p>
            <a:r>
              <a:rPr lang="en-GB" sz="2600" b="1" dirty="0"/>
              <a:t>Table 1: </a:t>
            </a:r>
            <a:r>
              <a:rPr lang="en-GB" sz="2600" dirty="0"/>
              <a:t>Laws governing the commissioning of hospital8 1. Atomic Energy Act 1962</a:t>
            </a:r>
            <a:br>
              <a:rPr lang="en-GB" sz="2600" dirty="0"/>
            </a:br>
            <a:r>
              <a:rPr lang="en-GB" sz="2600" dirty="0"/>
              <a:t>2. Delhi Lift Rules 1942, Bombay Lift Act 1939</a:t>
            </a:r>
            <a:br>
              <a:rPr lang="en-GB" sz="2600" dirty="0"/>
            </a:br>
            <a:r>
              <a:rPr lang="en-GB" sz="2600" dirty="0"/>
              <a:t>3. Draft Delhi Lifts and Escalators Bill 2007</a:t>
            </a:r>
            <a:br>
              <a:rPr lang="en-GB" sz="2600" dirty="0"/>
            </a:br>
            <a:r>
              <a:rPr lang="en-GB" sz="2600" dirty="0"/>
              <a:t>4. Companies Act 1956</a:t>
            </a:r>
            <a:br>
              <a:rPr lang="en-GB" sz="2600" dirty="0"/>
            </a:br>
            <a:r>
              <a:rPr lang="en-GB" sz="2600" dirty="0"/>
              <a:t>5. Indian Electricity Rules 1956</a:t>
            </a:r>
            <a:br>
              <a:rPr lang="en-GB" sz="2600" dirty="0"/>
            </a:br>
            <a:r>
              <a:rPr lang="en-GB" sz="2600" dirty="0"/>
              <a:t>6. Delhi Electricity Regulatory Commission (Grant of consent for captive power plants) Regulations 2002</a:t>
            </a:r>
            <a:br>
              <a:rPr lang="en-GB" sz="2600" dirty="0"/>
            </a:br>
            <a:r>
              <a:rPr lang="en-GB" sz="2600" dirty="0"/>
              <a:t>7. Delhi Fire Prevention and Fire Safety Act 1986, and Fire Safety Rule 1987</a:t>
            </a:r>
            <a:br>
              <a:rPr lang="en-GB" sz="2600" dirty="0"/>
            </a:br>
            <a:r>
              <a:rPr lang="en-GB" sz="2600" dirty="0"/>
              <a:t>8. Delhi Nursing Home Registration Act 1953</a:t>
            </a:r>
            <a:br>
              <a:rPr lang="en-GB" sz="2600" dirty="0"/>
            </a:br>
            <a:r>
              <a:rPr lang="en-GB" sz="2600" dirty="0"/>
              <a:t>9. Electricity Act 1998</a:t>
            </a:r>
            <a:br>
              <a:rPr lang="en-GB" sz="2600" dirty="0"/>
            </a:br>
            <a:r>
              <a:rPr lang="en-GB" sz="2600" dirty="0"/>
              <a:t>10. Electricity Rules 1956</a:t>
            </a:r>
            <a:br>
              <a:rPr lang="en-GB" sz="2600" dirty="0"/>
            </a:br>
            <a:r>
              <a:rPr lang="en-GB" sz="2600" dirty="0"/>
              <a:t>11. Indian Telegraph Act 1885</a:t>
            </a:r>
            <a:br>
              <a:rPr lang="en-GB" sz="2600" dirty="0"/>
            </a:br>
            <a:r>
              <a:rPr lang="en-GB" sz="2600" dirty="0"/>
              <a:t>12. National Building Act 2005</a:t>
            </a:r>
            <a:br>
              <a:rPr lang="en-GB" sz="2600" dirty="0"/>
            </a:br>
            <a:r>
              <a:rPr lang="en-GB" sz="2600" dirty="0"/>
              <a:t>13. Radiation Protection Certificate from BARC</a:t>
            </a:r>
            <a:br>
              <a:rPr lang="en-GB" sz="2600" dirty="0"/>
            </a:br>
            <a:r>
              <a:rPr lang="en-GB" sz="2600" dirty="0"/>
              <a:t>14. Society Registration Act</a:t>
            </a:r>
            <a:br>
              <a:rPr lang="en-GB" sz="2600" dirty="0"/>
            </a:br>
            <a:r>
              <a:rPr lang="en-GB" sz="2600" dirty="0"/>
              <a:t>15. Urban Land Act 1976</a:t>
            </a:r>
            <a:br>
              <a:rPr lang="en-GB" sz="2600" dirty="0"/>
            </a:br>
            <a:r>
              <a:rPr lang="en-GB" sz="2600" dirty="0"/>
              <a:t>16. Indian Boilers Act 1923</a:t>
            </a:r>
            <a:br>
              <a:rPr lang="en-GB" sz="2600" dirty="0"/>
            </a:br>
            <a:r>
              <a:rPr lang="en-GB" sz="2600" dirty="0"/>
              <a:t>17. The Clinical Establishment (Registration and Regulation) </a:t>
            </a:r>
          </a:p>
          <a:p>
            <a:r>
              <a:rPr lang="en-GB" sz="2600" dirty="0"/>
              <a:t>Bill 2007 </a:t>
            </a:r>
          </a:p>
          <a:p>
            <a:endParaRPr lang="ru-RU" dirty="0"/>
          </a:p>
        </p:txBody>
      </p:sp>
    </p:spTree>
    <p:extLst>
      <p:ext uri="{BB962C8B-B14F-4D97-AF65-F5344CB8AC3E}">
        <p14:creationId xmlns:p14="http://schemas.microsoft.com/office/powerpoint/2010/main" val="28053686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EDEEA57-73D7-8D43-9368-B024C31D95D3}"/>
              </a:ext>
            </a:extLst>
          </p:cNvPr>
          <p:cNvSpPr>
            <a:spLocks noGrp="1"/>
          </p:cNvSpPr>
          <p:nvPr>
            <p:ph type="title"/>
          </p:nvPr>
        </p:nvSpPr>
        <p:spPr>
          <a:xfrm>
            <a:off x="1451579" y="1"/>
            <a:ext cx="9603275" cy="1391654"/>
          </a:xfrm>
        </p:spPr>
        <p:txBody>
          <a:bodyPr>
            <a:normAutofit fontScale="90000"/>
          </a:bodyPr>
          <a:lstStyle/>
          <a:p>
            <a:pPr algn="ctr"/>
            <a:r>
              <a:rPr lang="en-GB" b="1" dirty="0"/>
              <a:t>Laws Governing to the Qualification/Practice and Conduct of Professionals </a:t>
            </a:r>
            <a:br>
              <a:rPr lang="en-GB" dirty="0"/>
            </a:br>
            <a:endParaRPr lang="ru-RU" dirty="0"/>
          </a:p>
        </p:txBody>
      </p:sp>
      <p:sp>
        <p:nvSpPr>
          <p:cNvPr id="3" name="Объект 2">
            <a:extLst>
              <a:ext uri="{FF2B5EF4-FFF2-40B4-BE49-F238E27FC236}">
                <a16:creationId xmlns:a16="http://schemas.microsoft.com/office/drawing/2014/main" id="{E0305D4B-46FF-C74E-9EC8-A501087F56A8}"/>
              </a:ext>
            </a:extLst>
          </p:cNvPr>
          <p:cNvSpPr>
            <a:spLocks noGrp="1"/>
          </p:cNvSpPr>
          <p:nvPr>
            <p:ph idx="1"/>
          </p:nvPr>
        </p:nvSpPr>
        <p:spPr>
          <a:xfrm>
            <a:off x="1" y="1128713"/>
            <a:ext cx="12044362" cy="5729285"/>
          </a:xfrm>
        </p:spPr>
        <p:txBody>
          <a:bodyPr>
            <a:normAutofit fontScale="92500" lnSpcReduction="20000"/>
          </a:bodyPr>
          <a:lstStyle/>
          <a:p>
            <a:r>
              <a:rPr lang="en-GB" sz="2200" b="1" dirty="0"/>
              <a:t>Table 2: </a:t>
            </a:r>
            <a:r>
              <a:rPr lang="en-GB" sz="2200" dirty="0"/>
              <a:t>Laws governing to the qualification/practice and conduct of professionals </a:t>
            </a:r>
          </a:p>
          <a:p>
            <a:r>
              <a:rPr lang="en-GB" sz="2200" dirty="0"/>
              <a:t>The Indian Medical Council Act 1956 </a:t>
            </a:r>
          </a:p>
          <a:p>
            <a:r>
              <a:rPr lang="en-GB" sz="2200" dirty="0"/>
              <a:t>Indian Medical Council (Professional Conduct, Etiquette, </a:t>
            </a:r>
          </a:p>
          <a:p>
            <a:r>
              <a:rPr lang="en-GB" sz="2200" dirty="0"/>
              <a:t>and Ethics Regulations 2002) </a:t>
            </a:r>
          </a:p>
          <a:p>
            <a:r>
              <a:rPr lang="en-GB" sz="2200" dirty="0"/>
              <a:t>Indian Medical degree Act 1916 </a:t>
            </a:r>
          </a:p>
          <a:p>
            <a:r>
              <a:rPr lang="en-GB" sz="2200" dirty="0"/>
              <a:t>Indian Nursing Council Act 1947 </a:t>
            </a:r>
          </a:p>
          <a:p>
            <a:r>
              <a:rPr lang="en-GB" sz="2200" dirty="0"/>
              <a:t>Delhi Nursing Council Act 1997 </a:t>
            </a:r>
          </a:p>
          <a:p>
            <a:r>
              <a:rPr lang="en-GB" sz="2200" dirty="0"/>
              <a:t>The Dentist’s Act 1948 </a:t>
            </a:r>
          </a:p>
          <a:p>
            <a:r>
              <a:rPr lang="en-GB" sz="2200" dirty="0"/>
              <a:t>AICTE Rules for Technicians 1987 </a:t>
            </a:r>
          </a:p>
          <a:p>
            <a:r>
              <a:rPr lang="en-GB" sz="2200" dirty="0"/>
              <a:t>The Paramedical and Physiotherapy Central Councils </a:t>
            </a:r>
          </a:p>
          <a:p>
            <a:r>
              <a:rPr lang="en-GB" sz="2200" dirty="0"/>
              <a:t>Bill 2007 </a:t>
            </a:r>
          </a:p>
          <a:p>
            <a:r>
              <a:rPr lang="en-GB" sz="2200" dirty="0"/>
              <a:t>The Pharmacy Act 1948 </a:t>
            </a:r>
          </a:p>
          <a:p>
            <a:r>
              <a:rPr lang="en-GB" sz="2200" dirty="0"/>
              <a:t>The Apprenticeship Act 1961 </a:t>
            </a:r>
          </a:p>
          <a:p>
            <a:endParaRPr lang="ru-RU" dirty="0"/>
          </a:p>
        </p:txBody>
      </p:sp>
    </p:spTree>
    <p:extLst>
      <p:ext uri="{BB962C8B-B14F-4D97-AF65-F5344CB8AC3E}">
        <p14:creationId xmlns:p14="http://schemas.microsoft.com/office/powerpoint/2010/main" val="1288724408"/>
      </p:ext>
    </p:extLst>
  </p:cSld>
  <p:clrMapOvr>
    <a:masterClrMapping/>
  </p:clrMapOvr>
</p:sld>
</file>

<file path=ppt/theme/theme1.xml><?xml version="1.0" encoding="utf-8"?>
<a:theme xmlns:a="http://schemas.openxmlformats.org/drawingml/2006/main" name="Галерея">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otalTime>123</TotalTime>
  <Words>2901</Words>
  <Application>Microsoft Macintosh PowerPoint</Application>
  <PresentationFormat>Широкоэкранный</PresentationFormat>
  <Paragraphs>322</Paragraphs>
  <Slides>31</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31</vt:i4>
      </vt:variant>
    </vt:vector>
  </HeadingPairs>
  <TitlesOfParts>
    <vt:vector size="36" baseType="lpstr">
      <vt:lpstr>Arial</vt:lpstr>
      <vt:lpstr>Calibri</vt:lpstr>
      <vt:lpstr>Gill Sans MT</vt:lpstr>
      <vt:lpstr>Times New Roman</vt:lpstr>
      <vt:lpstr>Галерея</vt:lpstr>
      <vt:lpstr>Some questions about forensic medicine and medical jurisprudence</vt:lpstr>
      <vt:lpstr> LECTURE OVERVIEW</vt:lpstr>
      <vt:lpstr>Презентация PowerPoint</vt:lpstr>
      <vt:lpstr>Medical Law </vt:lpstr>
      <vt:lpstr>Healthcare system is based in law</vt:lpstr>
      <vt:lpstr>The  classification  of acts (Laws Applicable to Medical Practice and Hospitals in India) </vt:lpstr>
      <vt:lpstr>The  classification  of acts (Laws Applicable to Medical Practice and Hospitals in India)</vt:lpstr>
      <vt:lpstr>Laws Governing the Commissioning of Hospital  </vt:lpstr>
      <vt:lpstr>Laws Governing to the Qualification/Practice and Conduct of Professionals  </vt:lpstr>
      <vt:lpstr>Laws Governing to Sale, Storage of Drugs and Safe Medication  </vt:lpstr>
      <vt:lpstr>Laws Governing Management of Patients  </vt:lpstr>
      <vt:lpstr>Laws Governing Environmental Safety  </vt:lpstr>
      <vt:lpstr>Laws Governing Employment and Management of Manpower   </vt:lpstr>
      <vt:lpstr>Laws Governing Employment and Management of Manpower</vt:lpstr>
      <vt:lpstr>Laws Governing to Medicolegal Aspects</vt:lpstr>
      <vt:lpstr>Laws Governing the Safety of Patients, Public and Staff within the Hospital Premises  </vt:lpstr>
      <vt:lpstr>Laws Governing Professional Training and Research</vt:lpstr>
      <vt:lpstr>Laws governing the business aspects</vt:lpstr>
      <vt:lpstr>Licences/Certifications Required for Hospitals (table 11)</vt:lpstr>
      <vt:lpstr>CONCLUSION  </vt:lpstr>
      <vt:lpstr>Презентация PowerPoint</vt:lpstr>
      <vt:lpstr>Prerequisites of Medical Practice- the Indian Medical council (Professional conduct, etiquette and ethics) Regulation 2002 </vt:lpstr>
      <vt:lpstr>Medical negligence</vt:lpstr>
      <vt:lpstr>ELEMENTS OF NEGLIGENCE</vt:lpstr>
      <vt:lpstr> What is the standard of a "prudent physician”?</vt:lpstr>
      <vt:lpstr>CAUSATION</vt:lpstr>
      <vt:lpstr>CONCLUSIONS</vt:lpstr>
      <vt:lpstr>INFORMED CONSENT</vt:lpstr>
      <vt:lpstr>ELEMENTS OF INFORMED CONSENT</vt:lpstr>
      <vt:lpstr>Reference list</vt:lpstr>
      <vt:lpstr>           Thank you for your attention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Some questions about forensic medicine and medical jurisprudence</dc:title>
  <dc:creator>igrezina@gmail.com</dc:creator>
  <cp:lastModifiedBy>igrezina@gmail.com</cp:lastModifiedBy>
  <cp:revision>20</cp:revision>
  <dcterms:created xsi:type="dcterms:W3CDTF">2020-03-02T12:09:45Z</dcterms:created>
  <dcterms:modified xsi:type="dcterms:W3CDTF">2020-03-17T09:02:57Z</dcterms:modified>
</cp:coreProperties>
</file>